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64" r:id="rId4"/>
    <p:sldId id="261" r:id="rId5"/>
    <p:sldId id="259" r:id="rId6"/>
    <p:sldId id="281" r:id="rId7"/>
    <p:sldId id="283" r:id="rId8"/>
    <p:sldId id="268" r:id="rId9"/>
    <p:sldId id="287" r:id="rId10"/>
    <p:sldId id="286" r:id="rId11"/>
    <p:sldId id="284" r:id="rId12"/>
    <p:sldId id="285" r:id="rId13"/>
    <p:sldId id="288" r:id="rId14"/>
    <p:sldId id="291" r:id="rId15"/>
    <p:sldId id="275" r:id="rId16"/>
    <p:sldId id="290" r:id="rId17"/>
    <p:sldId id="271" r:id="rId18"/>
    <p:sldId id="272" r:id="rId19"/>
    <p:sldId id="273" r:id="rId20"/>
    <p:sldId id="274" r:id="rId21"/>
    <p:sldId id="277" r:id="rId22"/>
    <p:sldId id="279" r:id="rId23"/>
    <p:sldId id="301" r:id="rId24"/>
    <p:sldId id="315" r:id="rId25"/>
    <p:sldId id="282" r:id="rId26"/>
    <p:sldId id="293" r:id="rId27"/>
    <p:sldId id="296" r:id="rId28"/>
    <p:sldId id="270" r:id="rId29"/>
    <p:sldId id="376" r:id="rId30"/>
    <p:sldId id="297" r:id="rId31"/>
    <p:sldId id="302" r:id="rId32"/>
    <p:sldId id="303" r:id="rId33"/>
    <p:sldId id="304" r:id="rId34"/>
    <p:sldId id="306" r:id="rId35"/>
    <p:sldId id="307" r:id="rId36"/>
    <p:sldId id="310" r:id="rId37"/>
    <p:sldId id="311" r:id="rId38"/>
    <p:sldId id="312" r:id="rId39"/>
    <p:sldId id="337" r:id="rId40"/>
    <p:sldId id="309" r:id="rId41"/>
    <p:sldId id="350" r:id="rId42"/>
    <p:sldId id="322" r:id="rId43"/>
    <p:sldId id="323" r:id="rId44"/>
    <p:sldId id="332" r:id="rId45"/>
    <p:sldId id="324" r:id="rId46"/>
    <p:sldId id="327" r:id="rId47"/>
    <p:sldId id="328" r:id="rId48"/>
    <p:sldId id="329" r:id="rId49"/>
    <p:sldId id="330" r:id="rId50"/>
    <p:sldId id="331" r:id="rId51"/>
    <p:sldId id="333" r:id="rId52"/>
    <p:sldId id="338" r:id="rId53"/>
    <p:sldId id="334" r:id="rId54"/>
    <p:sldId id="335" r:id="rId55"/>
    <p:sldId id="340" r:id="rId56"/>
    <p:sldId id="374" r:id="rId57"/>
    <p:sldId id="320" r:id="rId58"/>
    <p:sldId id="321" r:id="rId59"/>
    <p:sldId id="339" r:id="rId60"/>
    <p:sldId id="341" r:id="rId61"/>
    <p:sldId id="342" r:id="rId62"/>
    <p:sldId id="347" r:id="rId63"/>
    <p:sldId id="343" r:id="rId64"/>
    <p:sldId id="348" r:id="rId65"/>
    <p:sldId id="344" r:id="rId66"/>
    <p:sldId id="345" r:id="rId67"/>
    <p:sldId id="346" r:id="rId68"/>
    <p:sldId id="353" r:id="rId69"/>
    <p:sldId id="354" r:id="rId70"/>
    <p:sldId id="352" r:id="rId71"/>
    <p:sldId id="325" r:id="rId72"/>
    <p:sldId id="355" r:id="rId73"/>
    <p:sldId id="356" r:id="rId74"/>
    <p:sldId id="314" r:id="rId75"/>
    <p:sldId id="357" r:id="rId76"/>
    <p:sldId id="369" r:id="rId77"/>
    <p:sldId id="360" r:id="rId78"/>
    <p:sldId id="361" r:id="rId79"/>
    <p:sldId id="375" r:id="rId80"/>
    <p:sldId id="371" r:id="rId81"/>
    <p:sldId id="364" r:id="rId82"/>
    <p:sldId id="362" r:id="rId83"/>
    <p:sldId id="366" r:id="rId8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1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52EC9-6FE9-49AB-A283-AC7067708225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B9D3-F537-48DF-AEB6-D399DE13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48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D5A9-C22A-4AC7-B122-92D659D47226}" type="datetime1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39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8A-A3C2-4EF2-A620-A3774FFDA203}" type="datetime1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9AB1-66BE-4BF3-8959-1E91B33EA988}" type="datetime1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91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71311"/>
            <a:ext cx="3154421" cy="735201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C54E-492A-49F5-839D-BE50855B044F}" type="datetime1">
              <a:rPr lang="de-DE" smtClean="0"/>
              <a:t>14.09.2015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6578600" y="6375400"/>
            <a:ext cx="4114800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5Code – </a:t>
            </a:r>
            <a:r>
              <a:rPr lang="de-DE" dirty="0" err="1" smtClean="0"/>
              <a:t>Delfi</a:t>
            </a:r>
            <a:r>
              <a:rPr lang="de-DE" dirty="0" smtClean="0"/>
              <a:t> 2015 – Dahm, Barnjak, Heilemann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10693400" y="6356350"/>
            <a:ext cx="660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4D8937-F2ED-4F9A-A2BC-934C7AF6489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7959" y="6232593"/>
            <a:ext cx="1350042" cy="4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D245-0E87-45A1-84E5-9359EF356284}" type="datetime1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1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E615-AC2E-4BD5-89BF-73C2052C8120}" type="datetime1">
              <a:rPr lang="de-DE" smtClean="0"/>
              <a:t>14.09.2015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99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190C-11DA-4F42-B621-BB3DC981F79F}" type="datetime1">
              <a:rPr lang="de-DE" smtClean="0"/>
              <a:t>14.09.2015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1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87F0-F847-49EC-BDA9-EE3F17AAD50E}" type="datetime1">
              <a:rPr lang="de-DE" smtClean="0"/>
              <a:t>14.09.2015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6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A985-DDF3-4E14-B77E-D3E26E6221C4}" type="datetime1">
              <a:rPr lang="de-DE" smtClean="0"/>
              <a:t>14.09.2015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4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FDA-E158-499E-BB80-CAF02D347E81}" type="datetime1">
              <a:rPr lang="de-DE" smtClean="0"/>
              <a:t>14.09.2015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0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600-A57E-45D9-9197-659CF4C8B069}" type="datetime1">
              <a:rPr lang="de-DE" smtClean="0"/>
              <a:t>14.09.2015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5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5391-5B98-4E0A-988B-2691403E3B18}" type="datetime1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5Code – Delfi 2015 – Dahm, Barnjak, Heilemann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8937-F2ED-4F9A-A2BC-934C7AF64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code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76470"/>
            <a:ext cx="9144000" cy="447405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integrierte Entwicklungsumgebung für Programmier­anfänger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406886"/>
            <a:ext cx="9144000" cy="97403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Markus Dahm, Frano Barnjak, Moritz Heilemann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10" y="5904189"/>
            <a:ext cx="4092380" cy="9538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842" y="716028"/>
            <a:ext cx="4969085" cy="14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893" cy="1325563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Didaktisches Konzept –  5 Schritte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>
            <a:off x="838200" y="1825625"/>
            <a:ext cx="2521528" cy="13300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L</a:t>
            </a:r>
            <a:r>
              <a:rPr lang="de-DE" sz="5400" dirty="0" smtClean="0"/>
              <a:t>esen</a:t>
            </a:r>
            <a:endParaRPr lang="de-DE" dirty="0"/>
          </a:p>
        </p:txBody>
      </p:sp>
      <p:sp>
        <p:nvSpPr>
          <p:cNvPr id="9" name="Eingekerbter Richtungspfeil 8"/>
          <p:cNvSpPr/>
          <p:nvPr/>
        </p:nvSpPr>
        <p:spPr>
          <a:xfrm>
            <a:off x="2834634" y="1824549"/>
            <a:ext cx="4663446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V</a:t>
            </a:r>
            <a:r>
              <a:rPr lang="de-DE" sz="5400" dirty="0" smtClean="0">
                <a:solidFill>
                  <a:schemeClr val="bg1"/>
                </a:solidFill>
              </a:rPr>
              <a:t>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4974404" y="3353022"/>
            <a:ext cx="5413180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A</a:t>
            </a:r>
            <a:r>
              <a:rPr lang="de-DE" sz="5400" dirty="0" smtClean="0">
                <a:solidFill>
                  <a:schemeClr val="bg1"/>
                </a:solidFill>
              </a:rPr>
              <a:t>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7668768" y="4816125"/>
            <a:ext cx="4265325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C</a:t>
            </a:r>
            <a:r>
              <a:rPr lang="de-DE" sz="5400" dirty="0" smtClean="0">
                <a:solidFill>
                  <a:schemeClr val="bg1"/>
                </a:solidFill>
              </a:rPr>
              <a:t>odieren</a:t>
            </a:r>
            <a:endParaRPr lang="de-DE" sz="5400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38199" y="1824549"/>
            <a:ext cx="10515601" cy="4328367"/>
            <a:chOff x="834135" y="1320087"/>
            <a:chExt cx="10515601" cy="4328367"/>
          </a:xfrm>
        </p:grpSpPr>
        <p:sp>
          <p:nvSpPr>
            <p:cNvPr id="2" name="Abgerundetes Rechteck 1"/>
            <p:cNvSpPr/>
            <p:nvPr/>
          </p:nvSpPr>
          <p:spPr>
            <a:xfrm>
              <a:off x="834135" y="1320087"/>
              <a:ext cx="6414435" cy="1330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 smtClean="0"/>
                <a:t>Analyse</a:t>
              </a:r>
              <a:endParaRPr lang="de-DE" dirty="0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3606642" y="2848560"/>
              <a:ext cx="6623539" cy="1330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 smtClean="0"/>
                <a:t>Design</a:t>
              </a:r>
              <a:endParaRPr lang="de-DE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5740243" y="4318418"/>
              <a:ext cx="5609493" cy="1330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 smtClean="0"/>
                <a:t>Implementierung</a:t>
              </a:r>
              <a:endParaRPr lang="de-DE" dirty="0"/>
            </a:p>
          </p:txBody>
        </p:sp>
      </p:grpSp>
      <p:sp>
        <p:nvSpPr>
          <p:cNvPr id="10" name="Eingekerbter Richtungspfeil 9"/>
          <p:cNvSpPr/>
          <p:nvPr/>
        </p:nvSpPr>
        <p:spPr>
          <a:xfrm>
            <a:off x="873769" y="3353022"/>
            <a:ext cx="4625110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Ü</a:t>
            </a:r>
            <a:r>
              <a:rPr lang="de-DE" sz="5400" dirty="0" smtClean="0">
                <a:solidFill>
                  <a:schemeClr val="bg1"/>
                </a:solidFill>
              </a:rPr>
              <a:t>berlegen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12" y="328083"/>
            <a:ext cx="8012288" cy="600921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Ständig präsent</a:t>
            </a:r>
          </a:p>
          <a:p>
            <a:pPr marL="0" indent="0">
              <a:buNone/>
            </a:pPr>
            <a:r>
              <a:rPr lang="de-DE" dirty="0" smtClean="0"/>
              <a:t>im Praktikum: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T-Shirts für Tutoren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Didaktisches </a:t>
            </a:r>
            <a:r>
              <a:rPr lang="de-DE" dirty="0" smtClean="0">
                <a:solidFill>
                  <a:schemeClr val="bg1"/>
                </a:solidFill>
              </a:rPr>
              <a:t>Konzept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52" y="3244596"/>
            <a:ext cx="26955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sz="3600" dirty="0" smtClean="0"/>
              <a:t>Presse</a:t>
            </a:r>
          </a:p>
          <a:p>
            <a:pPr>
              <a:buFontTx/>
              <a:buChar char="-"/>
            </a:pPr>
            <a:r>
              <a:rPr lang="de-DE" sz="3600" dirty="0" smtClean="0"/>
              <a:t>Filme</a:t>
            </a:r>
          </a:p>
          <a:p>
            <a:pPr>
              <a:buFontTx/>
              <a:buChar char="-"/>
            </a:pPr>
            <a:r>
              <a:rPr lang="de-DE" sz="3600" dirty="0" smtClean="0"/>
              <a:t>Popkultur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200" dirty="0" smtClean="0"/>
              <a:t>-&gt; Vom Hirn in die Tastatur programmieren</a:t>
            </a:r>
          </a:p>
          <a:p>
            <a:pPr marL="0" indent="0">
              <a:buNone/>
            </a:pPr>
            <a:r>
              <a:rPr lang="de-DE" sz="3200" dirty="0" smtClean="0"/>
              <a:t>-&gt; Keine professionelle Vorgehensweise</a:t>
            </a:r>
          </a:p>
          <a:p>
            <a:pPr marL="0" indent="0">
              <a:buNone/>
            </a:pPr>
            <a:r>
              <a:rPr lang="de-DE" sz="3200" dirty="0" smtClean="0"/>
              <a:t>-&gt; Schlechtes Vorbild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Problem: Programmieren == </a:t>
            </a:r>
            <a:r>
              <a:rPr lang="de-DE" dirty="0" err="1" smtClean="0">
                <a:solidFill>
                  <a:srgbClr val="FF0000"/>
                </a:solidFill>
              </a:rPr>
              <a:t>Coden</a:t>
            </a:r>
            <a:r>
              <a:rPr lang="de-DE" dirty="0" smtClean="0">
                <a:solidFill>
                  <a:srgbClr val="FF0000"/>
                </a:solidFill>
              </a:rPr>
              <a:t> ?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dirty="0" smtClean="0"/>
              <a:t>Die Notwendigkeit und Selbstverständlichkeit, </a:t>
            </a:r>
            <a:r>
              <a:rPr lang="de-DE" b="1" dirty="0" smtClean="0"/>
              <a:t>alle 5 Schritte </a:t>
            </a:r>
            <a:r>
              <a:rPr lang="de-DE" dirty="0" smtClean="0"/>
              <a:t>bearbeiten zu müssen, muss schon Anfängern klar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-&gt; Die IDE sollte </a:t>
            </a:r>
            <a:r>
              <a:rPr lang="de-DE" b="1" dirty="0">
                <a:solidFill>
                  <a:srgbClr val="00B0F0"/>
                </a:solidFill>
              </a:rPr>
              <a:t>alle 5 Schritte </a:t>
            </a:r>
            <a:r>
              <a:rPr lang="de-DE" dirty="0" smtClean="0">
                <a:solidFill>
                  <a:srgbClr val="00B0F0"/>
                </a:solidFill>
              </a:rPr>
              <a:t>vereinfachen und unterstützen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-&gt; Vorgehensweise wird deutlich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-&gt; Kognitiver Aufwand wird minimiert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-&gt; Lernerfolg wird verbessert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Programmieren &gt;&gt; </a:t>
            </a:r>
            <a:r>
              <a:rPr lang="de-DE" dirty="0" err="1" smtClean="0"/>
              <a:t>Coden</a:t>
            </a:r>
            <a:r>
              <a:rPr lang="de-DE" dirty="0" smtClean="0"/>
              <a:t>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Was bieten zur Zeit angebotene IDEs </a:t>
            </a:r>
            <a:br>
              <a:rPr lang="de-DE" dirty="0" smtClean="0"/>
            </a:br>
            <a:r>
              <a:rPr lang="de-DE" dirty="0" smtClean="0"/>
              <a:t>bei der Unterstützung der 5 Schritte 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Für Profis</a:t>
            </a:r>
          </a:p>
          <a:p>
            <a:pPr>
              <a:buFontTx/>
              <a:buChar char="-"/>
            </a:pPr>
            <a:endParaRPr lang="de-DE" dirty="0" smtClean="0"/>
          </a:p>
          <a:p>
            <a:r>
              <a:rPr lang="de-DE" dirty="0" smtClean="0"/>
              <a:t>Für Anfänger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Bestehende IDE – Angebote 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Eclipse</a:t>
            </a:r>
            <a:endParaRPr lang="de-DE" dirty="0" smtClean="0"/>
          </a:p>
          <a:p>
            <a:r>
              <a:rPr lang="de-DE" dirty="0" err="1" smtClean="0"/>
              <a:t>Netbeans</a:t>
            </a:r>
            <a:endParaRPr lang="de-DE" dirty="0" smtClean="0"/>
          </a:p>
          <a:p>
            <a:r>
              <a:rPr lang="de-DE" dirty="0" err="1" smtClean="0"/>
              <a:t>IntelliJ</a:t>
            </a:r>
            <a:r>
              <a:rPr lang="de-DE" dirty="0" smtClean="0"/>
              <a:t> IDEA</a:t>
            </a:r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Profis</a:t>
            </a:r>
            <a:endParaRPr lang="de-DE" dirty="0"/>
          </a:p>
        </p:txBody>
      </p:sp>
      <p:pic>
        <p:nvPicPr>
          <p:cNvPr id="4100" name="Picture 4" descr="http://i1-linux.softpedia-static.com/screenshots/Eclipse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1" y="1507187"/>
            <a:ext cx="7218101" cy="48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654968" y="5566611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Bild: eclipse.org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2823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Gemeinsamkeiten</a:t>
            </a:r>
          </a:p>
          <a:p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Sehr </a:t>
            </a:r>
            <a:r>
              <a:rPr lang="de-DE" dirty="0"/>
              <a:t>komplex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Längere Einarbeitung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nötig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Zu viele Funktionen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für Anfänger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Focus auf der </a:t>
            </a:r>
            <a:br>
              <a:rPr lang="de-DE" dirty="0"/>
            </a:br>
            <a:r>
              <a:rPr lang="de-DE" b="1" dirty="0" smtClean="0"/>
              <a:t>Codierung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Profis</a:t>
            </a:r>
            <a:endParaRPr lang="de-DE" dirty="0"/>
          </a:p>
        </p:txBody>
      </p:sp>
      <p:pic>
        <p:nvPicPr>
          <p:cNvPr id="4100" name="Picture 4" descr="http://i1-linux.softpedia-static.com/screenshots/Eclipse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1" y="1507187"/>
            <a:ext cx="7218101" cy="48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54968" y="5566611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Bild: eclipse.org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5355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MIT/US</a:t>
            </a:r>
          </a:p>
          <a:p>
            <a:pPr marL="0" indent="0">
              <a:buNone/>
            </a:pPr>
            <a:r>
              <a:rPr lang="de-DE" dirty="0" smtClean="0"/>
              <a:t>Microwelt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Basiert auf </a:t>
            </a:r>
            <a:r>
              <a:rPr lang="de-DE" dirty="0" err="1" smtClean="0"/>
              <a:t>Squeak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Smalltalk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Zusammenbauen </a:t>
            </a:r>
          </a:p>
          <a:p>
            <a:pPr marL="0" indent="0">
              <a:buNone/>
            </a:pPr>
            <a:r>
              <a:rPr lang="de-DE" dirty="0" smtClean="0"/>
              <a:t>von Code-Schnipseln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Anfänger - </a:t>
            </a:r>
            <a:r>
              <a:rPr lang="de-DE" dirty="0" err="1" smtClean="0"/>
              <a:t>Scratch</a:t>
            </a:r>
            <a:endParaRPr lang="de-DE" dirty="0"/>
          </a:p>
        </p:txBody>
      </p:sp>
      <p:pic>
        <p:nvPicPr>
          <p:cNvPr id="1026" name="Picture 2" descr="https://llk.media.mit.edu/files/content/projects/scratch-ed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4" y="1627188"/>
            <a:ext cx="6698672" cy="44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35179" y="5831359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Bild: scratch.org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00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Swisseduc</a:t>
            </a:r>
            <a:r>
              <a:rPr lang="de-DE" dirty="0" smtClean="0"/>
              <a:t>-Verein/CH</a:t>
            </a:r>
          </a:p>
          <a:p>
            <a:pPr marL="0" indent="0">
              <a:buNone/>
            </a:pPr>
            <a:r>
              <a:rPr lang="de-DE" dirty="0" smtClean="0"/>
              <a:t>Microwelt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Symbolisch, </a:t>
            </a:r>
            <a:br>
              <a:rPr lang="de-DE" dirty="0" smtClean="0"/>
            </a:br>
            <a:r>
              <a:rPr lang="de-DE" dirty="0" smtClean="0"/>
              <a:t>Java, Javascript, Python, </a:t>
            </a:r>
            <a:br>
              <a:rPr lang="de-DE" dirty="0" smtClean="0"/>
            </a:br>
            <a:r>
              <a:rPr lang="de-DE" dirty="0" smtClean="0"/>
              <a:t>…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Automaten definieren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Anfänger - </a:t>
            </a:r>
            <a:r>
              <a:rPr lang="de-DE" dirty="0" smtClean="0"/>
              <a:t>Kara</a:t>
            </a:r>
            <a:endParaRPr lang="de-DE" dirty="0"/>
          </a:p>
        </p:txBody>
      </p:sp>
      <p:pic>
        <p:nvPicPr>
          <p:cNvPr id="2050" name="Picture 2" descr="http://www.swisseduc.ch/informatik/karatojava/kara/icons/kara-programedi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2" y="1825625"/>
            <a:ext cx="30384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wisseduc.ch/informatik/karatojava/kara/icons/kara-worldedi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27" y="1825625"/>
            <a:ext cx="3333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49272" y="5827083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Bilder: swissedu.ch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363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Univ. </a:t>
            </a:r>
            <a:r>
              <a:rPr lang="de-DE" dirty="0" err="1" smtClean="0"/>
              <a:t>of</a:t>
            </a:r>
            <a:r>
              <a:rPr lang="de-DE" dirty="0" smtClean="0"/>
              <a:t> Kent/UK</a:t>
            </a:r>
          </a:p>
          <a:p>
            <a:pPr marL="0" indent="0">
              <a:buNone/>
            </a:pPr>
            <a:r>
              <a:rPr lang="de-DE" dirty="0" smtClean="0"/>
              <a:t>Microwelt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Basiert auf BlueJ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OO-Programmieren </a:t>
            </a:r>
          </a:p>
          <a:p>
            <a:pPr marL="0" indent="0">
              <a:buNone/>
            </a:pPr>
            <a:r>
              <a:rPr lang="de-DE" dirty="0" smtClean="0"/>
              <a:t>in Java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Anfänger - </a:t>
            </a:r>
            <a:r>
              <a:rPr lang="de-DE" dirty="0" smtClean="0"/>
              <a:t>Greenfoot</a:t>
            </a:r>
            <a:endParaRPr lang="de-DE" dirty="0"/>
          </a:p>
        </p:txBody>
      </p:sp>
      <p:pic>
        <p:nvPicPr>
          <p:cNvPr id="3076" name="Picture 4" descr="http://4.bp.blogspot.com/-XfVPPRZb3eI/UlkV4Fs8kKI/AAAAAAAABSs/-gCW52aLCqY/s1600/greenfoot-ja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94" y="1343895"/>
            <a:ext cx="7279749" cy="49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35179" y="5831359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Bilder: greenfoot.org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9331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Problemstellung</a:t>
            </a:r>
          </a:p>
          <a:p>
            <a:r>
              <a:rPr lang="de-DE" dirty="0" smtClean="0"/>
              <a:t>Bestehende Angebote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00B0F0"/>
                </a:solidFill>
              </a:rPr>
              <a:t>Didaktisches Konzept</a:t>
            </a:r>
          </a:p>
          <a:p>
            <a:pPr lvl="1"/>
            <a:r>
              <a:rPr lang="de-DE" dirty="0" smtClean="0"/>
              <a:t>5 Schritte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5486399" y="3582987"/>
            <a:ext cx="5762625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B0F0"/>
                </a:solidFill>
              </a:rPr>
              <a:t>5Code als IDE für dieses Konzept</a:t>
            </a:r>
          </a:p>
          <a:p>
            <a:pPr lvl="1"/>
            <a:r>
              <a:rPr lang="de-DE" dirty="0" smtClean="0"/>
              <a:t>Features und Nutzung</a:t>
            </a:r>
            <a:endParaRPr lang="de-DE" dirty="0"/>
          </a:p>
          <a:p>
            <a:pPr lvl="1"/>
            <a:r>
              <a:rPr lang="de-DE" dirty="0"/>
              <a:t>Implementierung</a:t>
            </a:r>
          </a:p>
          <a:p>
            <a:pPr lvl="1"/>
            <a:r>
              <a:rPr lang="de-DE" dirty="0"/>
              <a:t>Evaluation</a:t>
            </a:r>
          </a:p>
          <a:p>
            <a:r>
              <a:rPr lang="de-DE" dirty="0"/>
              <a:t>Fazit und Ausblick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6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993582" cy="4351338"/>
          </a:xfrm>
        </p:spPr>
        <p:txBody>
          <a:bodyPr>
            <a:normAutofit/>
          </a:bodyPr>
          <a:lstStyle/>
          <a:p>
            <a:r>
              <a:rPr lang="de-DE" dirty="0" smtClean="0"/>
              <a:t>Bunt, Attraktiv, </a:t>
            </a:r>
            <a:br>
              <a:rPr lang="de-DE" dirty="0" smtClean="0"/>
            </a:br>
            <a:r>
              <a:rPr lang="de-DE" dirty="0" smtClean="0"/>
              <a:t>eher für jüngere Anfänger</a:t>
            </a:r>
          </a:p>
          <a:p>
            <a:r>
              <a:rPr lang="de-DE" dirty="0" smtClean="0"/>
              <a:t>Einfache Funktionen</a:t>
            </a:r>
          </a:p>
          <a:p>
            <a:r>
              <a:rPr lang="de-DE" dirty="0" smtClean="0"/>
              <a:t>Interaktiv</a:t>
            </a:r>
          </a:p>
          <a:p>
            <a:r>
              <a:rPr lang="de-DE" dirty="0"/>
              <a:t>G</a:t>
            </a:r>
            <a:r>
              <a:rPr lang="de-DE" dirty="0" smtClean="0"/>
              <a:t>roße Community</a:t>
            </a:r>
          </a:p>
          <a:p>
            <a:r>
              <a:rPr lang="de-DE" dirty="0" smtClean="0"/>
              <a:t>Unterstützen die Erfahrung </a:t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i="1" dirty="0" smtClean="0"/>
              <a:t>Selbstwirksamkeit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</a:t>
            </a:r>
            <a:r>
              <a:rPr lang="de-DE" dirty="0" smtClean="0"/>
              <a:t>Anfänger - Gemeinsamkeiten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6096000" y="2935660"/>
            <a:ext cx="6096000" cy="326035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Aber: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Auf das reine </a:t>
            </a:r>
            <a:r>
              <a:rPr lang="de-DE" b="1" dirty="0"/>
              <a:t>Codieren</a:t>
            </a:r>
            <a:r>
              <a:rPr lang="de-DE" dirty="0"/>
              <a:t> beschränkt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/>
              <a:t>Vorangehende Phasen </a:t>
            </a:r>
            <a:r>
              <a:rPr lang="de-DE" dirty="0" smtClean="0"/>
              <a:t>der Software-Entwicklung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werden </a:t>
            </a:r>
            <a:r>
              <a:rPr lang="de-DE" b="1" dirty="0"/>
              <a:t>nicht </a:t>
            </a:r>
            <a:r>
              <a:rPr lang="de-DE" dirty="0" smtClean="0"/>
              <a:t>unterstützt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4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38584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Es gibt </a:t>
            </a:r>
          </a:p>
          <a:p>
            <a:endParaRPr lang="de-DE" dirty="0" smtClean="0"/>
          </a:p>
          <a:p>
            <a:r>
              <a:rPr lang="de-DE" dirty="0" smtClean="0"/>
              <a:t>„Attraktive“ Microwelten für Anfänger, </a:t>
            </a:r>
          </a:p>
          <a:p>
            <a:pPr marL="0" indent="0">
              <a:buNone/>
            </a:pPr>
            <a:r>
              <a:rPr lang="de-DE" dirty="0" smtClean="0"/>
              <a:t>-&gt; schaffen einen leichten ersten Zugang</a:t>
            </a:r>
          </a:p>
          <a:p>
            <a:pPr marL="0" indent="0">
              <a:buNone/>
            </a:pPr>
            <a:r>
              <a:rPr lang="de-DE" dirty="0" smtClean="0"/>
              <a:t>-&gt; sehr spielerisch</a:t>
            </a:r>
          </a:p>
          <a:p>
            <a:pPr marL="0" indent="0">
              <a:buNone/>
            </a:pPr>
            <a:r>
              <a:rPr lang="de-DE" b="1" dirty="0" smtClean="0"/>
              <a:t>-&gt; </a:t>
            </a:r>
            <a:r>
              <a:rPr lang="de-DE" b="1" dirty="0"/>
              <a:t>Code-fokussiert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Bestehende Angebote - Fazit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27" y="1633044"/>
            <a:ext cx="2400000" cy="16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64" y="1690688"/>
            <a:ext cx="2400000" cy="1600000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7303891" y="1823833"/>
            <a:ext cx="38584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Es gibt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 smtClean="0"/>
              <a:t>Profi-</a:t>
            </a:r>
            <a:br>
              <a:rPr lang="de-DE" dirty="0" smtClean="0"/>
            </a:br>
            <a:r>
              <a:rPr lang="de-DE" dirty="0" smtClean="0"/>
              <a:t>IDEs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-&gt; erfordern viel </a:t>
            </a:r>
            <a:r>
              <a:rPr lang="de-DE" dirty="0"/>
              <a:t>Erfahrung und </a:t>
            </a:r>
            <a:r>
              <a:rPr lang="de-DE" dirty="0" smtClean="0"/>
              <a:t>weitere Tools</a:t>
            </a:r>
          </a:p>
          <a:p>
            <a:pPr marL="0" indent="0">
              <a:buNone/>
            </a:pPr>
            <a:r>
              <a:rPr lang="de-DE" b="1" dirty="0" smtClean="0"/>
              <a:t>-&gt; Code-fokussiert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307306" y="5913561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Bilder: scratch.org, eclipse.org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093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Bestehende Angebote - Fazit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27" y="1633044"/>
            <a:ext cx="2400000" cy="16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64" y="1690688"/>
            <a:ext cx="2400000" cy="1600000"/>
          </a:xfrm>
          <a:prstGeom prst="rect">
            <a:avLst/>
          </a:prstGeom>
        </p:spPr>
      </p:pic>
      <p:sp>
        <p:nvSpPr>
          <p:cNvPr id="10" name="Inhaltsplatzhalter 1"/>
          <p:cNvSpPr>
            <a:spLocks noGrp="1"/>
          </p:cNvSpPr>
          <p:nvPr>
            <p:ph idx="1"/>
          </p:nvPr>
        </p:nvSpPr>
        <p:spPr>
          <a:xfrm>
            <a:off x="3643741" y="1633044"/>
            <a:ext cx="5680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Es gibt </a:t>
            </a:r>
            <a:r>
              <a:rPr lang="de-DE" b="1" dirty="0"/>
              <a:t>nicht</a:t>
            </a:r>
            <a:r>
              <a:rPr lang="de-DE" dirty="0"/>
              <a:t>: </a:t>
            </a:r>
            <a:r>
              <a:rPr lang="de-DE" dirty="0" smtClean="0"/>
              <a:t>eine IDE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„dazwischen</a:t>
            </a:r>
            <a:r>
              <a:rPr lang="de-DE" dirty="0" smtClean="0"/>
              <a:t>“</a:t>
            </a:r>
          </a:p>
          <a:p>
            <a:r>
              <a:rPr lang="de-DE" dirty="0"/>
              <a:t>m</a:t>
            </a:r>
            <a:r>
              <a:rPr lang="de-DE" dirty="0" smtClean="0"/>
              <a:t>it mehr als nur Codierung</a:t>
            </a:r>
            <a:endParaRPr lang="de-DE" dirty="0"/>
          </a:p>
          <a:p>
            <a:r>
              <a:rPr lang="de-DE" dirty="0" smtClean="0"/>
              <a:t>speziell </a:t>
            </a:r>
            <a:r>
              <a:rPr lang="de-DE" dirty="0"/>
              <a:t>für </a:t>
            </a:r>
            <a:r>
              <a:rPr lang="de-DE" dirty="0" smtClean="0"/>
              <a:t>Programmieranfänger</a:t>
            </a:r>
            <a:br>
              <a:rPr lang="de-DE" dirty="0" smtClean="0"/>
            </a:br>
            <a:r>
              <a:rPr lang="de-DE" dirty="0" smtClean="0"/>
              <a:t>im Erstsemester oder </a:t>
            </a:r>
            <a:br>
              <a:rPr lang="de-DE" dirty="0" smtClean="0"/>
            </a:br>
            <a:r>
              <a:rPr lang="de-DE" dirty="0" smtClean="0"/>
              <a:t>in der Oberstufe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307306" y="5913561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Bilder: scratch.org, eclipse.org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5529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20573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de-DE" dirty="0" smtClean="0"/>
              <a:t>Kontext wird zerrissen: 5 Schritte - 3Tools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>
            <a:off x="838200" y="1825625"/>
            <a:ext cx="2521528" cy="13300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Lesen</a:t>
            </a:r>
            <a:endParaRPr lang="de-DE" dirty="0"/>
          </a:p>
        </p:txBody>
      </p:sp>
      <p:sp>
        <p:nvSpPr>
          <p:cNvPr id="9" name="Eingekerbter Richtungspfeil 8"/>
          <p:cNvSpPr/>
          <p:nvPr/>
        </p:nvSpPr>
        <p:spPr>
          <a:xfrm>
            <a:off x="2834634" y="1824549"/>
            <a:ext cx="4418001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Verstehen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73769" y="3353022"/>
            <a:ext cx="4625110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Überlegen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4974404" y="3353022"/>
            <a:ext cx="5259843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7842739" y="4816125"/>
            <a:ext cx="4091354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23" y="1542103"/>
            <a:ext cx="3332616" cy="4665662"/>
          </a:xfrm>
          <a:prstGeom prst="rect">
            <a:avLst/>
          </a:prstGeom>
        </p:spPr>
      </p:pic>
      <p:pic>
        <p:nvPicPr>
          <p:cNvPr id="13" name="Picture 4" descr="http://i1-linux.softpedia-static.com/screenshots/Eclipse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27" y="1554553"/>
            <a:ext cx="4037666" cy="46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960" y="1542103"/>
            <a:ext cx="3271666" cy="463486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521116" y="6138149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Bild: eclipse.org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2339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70460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Überbetonung des Codierens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Vernachlässigung von Analyse und Design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In der Darstellung</a:t>
            </a:r>
            <a:endParaRPr lang="de-DE" dirty="0"/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Damit in der Wahrnehmung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Funktionsumfang in IDEs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zu überwältigend oder zu verspielt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Kontext geht verloren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2104" cy="1325563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Probleme bei IDEs - Zusammenfassung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6427696" y="3086190"/>
            <a:ext cx="5764304" cy="28600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Folgen für Anfänger:</a:t>
            </a:r>
          </a:p>
          <a:p>
            <a:pPr marL="0" indent="0">
              <a:buNone/>
            </a:pPr>
            <a:r>
              <a:rPr lang="de-DE" dirty="0" smtClean="0"/>
              <a:t>-&gt; </a:t>
            </a:r>
            <a:r>
              <a:rPr lang="de-DE" dirty="0"/>
              <a:t>Falsche persönliche Zielsetzung</a:t>
            </a:r>
          </a:p>
          <a:p>
            <a:pPr marL="0" indent="0">
              <a:buNone/>
            </a:pPr>
            <a:r>
              <a:rPr lang="de-DE" dirty="0"/>
              <a:t>-&gt; mehrere Tools </a:t>
            </a:r>
            <a:r>
              <a:rPr lang="de-DE" dirty="0" smtClean="0"/>
              <a:t>notwendig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-&gt; Hohe Kognitive Belastung</a:t>
            </a:r>
          </a:p>
          <a:p>
            <a:pPr marL="0" indent="0">
              <a:buNone/>
            </a:pPr>
            <a:r>
              <a:rPr lang="de-DE" dirty="0"/>
              <a:t>-&gt; Mühsames Lernen</a:t>
            </a:r>
          </a:p>
        </p:txBody>
      </p:sp>
    </p:spTree>
    <p:extLst>
      <p:ext uri="{BB962C8B-B14F-4D97-AF65-F5344CB8AC3E}">
        <p14:creationId xmlns:p14="http://schemas.microsoft.com/office/powerpoint/2010/main" val="11017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650813"/>
            <a:ext cx="10515600" cy="4638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Kompletter Kontext in </a:t>
            </a:r>
            <a:r>
              <a:rPr lang="de-DE" dirty="0" smtClean="0">
                <a:solidFill>
                  <a:srgbClr val="00B0F0"/>
                </a:solidFill>
              </a:rPr>
              <a:t>1 Tool</a:t>
            </a:r>
            <a:endParaRPr lang="de-DE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Reduzierte Kognitive Belastung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de-DE" dirty="0"/>
          </a:p>
          <a:p>
            <a:pPr marL="228600" lvl="1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>
                <a:solidFill>
                  <a:srgbClr val="00B0F0"/>
                </a:solidFill>
              </a:rPr>
              <a:t>Alle 5 Schritte </a:t>
            </a:r>
            <a:r>
              <a:rPr lang="de-DE" sz="2800" dirty="0"/>
              <a:t>unterstützen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Nicht </a:t>
            </a:r>
            <a:r>
              <a:rPr lang="de-DE" dirty="0"/>
              <a:t>nur Codieren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Nicht zu bunt und kindlich &amp; kein professioneller Umfang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Akzeptanz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Aufgabenangemessene Funktionen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894" cy="1325563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Lösung</a:t>
            </a:r>
            <a:r>
              <a:rPr lang="de-DE" dirty="0" smtClean="0"/>
              <a:t>: Eine IDE mit komplettem </a:t>
            </a:r>
            <a:r>
              <a:rPr lang="de-DE" dirty="0" smtClean="0">
                <a:solidFill>
                  <a:srgbClr val="00B0F0"/>
                </a:solidFill>
              </a:rPr>
              <a:t>Kontext 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Schritte - Anordnen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>
            <a:off x="838200" y="1825625"/>
            <a:ext cx="2521528" cy="13300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L</a:t>
            </a:r>
            <a:r>
              <a:rPr lang="de-DE" sz="5400" dirty="0" smtClean="0"/>
              <a:t>esen</a:t>
            </a:r>
            <a:endParaRPr lang="de-DE" dirty="0"/>
          </a:p>
        </p:txBody>
      </p:sp>
      <p:sp>
        <p:nvSpPr>
          <p:cNvPr id="9" name="Eingekerbter Richtungspfeil 8"/>
          <p:cNvSpPr/>
          <p:nvPr/>
        </p:nvSpPr>
        <p:spPr>
          <a:xfrm>
            <a:off x="2834634" y="1824549"/>
            <a:ext cx="4614678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V</a:t>
            </a:r>
            <a:r>
              <a:rPr lang="de-DE" sz="5400" dirty="0" smtClean="0">
                <a:solidFill>
                  <a:schemeClr val="bg1"/>
                </a:solidFill>
              </a:rPr>
              <a:t>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73769" y="3353022"/>
            <a:ext cx="4625110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Ü</a:t>
            </a:r>
            <a:r>
              <a:rPr lang="de-DE" sz="5400" dirty="0" smtClean="0">
                <a:solidFill>
                  <a:schemeClr val="bg1"/>
                </a:solidFill>
              </a:rPr>
              <a:t>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4974404" y="3353022"/>
            <a:ext cx="5327836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A</a:t>
            </a:r>
            <a:r>
              <a:rPr lang="de-DE" sz="5400" dirty="0" smtClean="0">
                <a:solidFill>
                  <a:schemeClr val="bg1"/>
                </a:solidFill>
              </a:rPr>
              <a:t>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7656576" y="4816125"/>
            <a:ext cx="4277517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C</a:t>
            </a:r>
            <a:r>
              <a:rPr lang="de-DE" sz="5400" dirty="0" smtClean="0">
                <a:solidFill>
                  <a:schemeClr val="bg1"/>
                </a:solidFill>
              </a:rPr>
              <a:t>odieren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22877 0.2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31445 -0.2192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5234 0.000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Schritte – Anordnen in Fenstern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>
            <a:off x="838200" y="1825625"/>
            <a:ext cx="2521528" cy="13300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L</a:t>
            </a:r>
            <a:r>
              <a:rPr lang="de-DE" sz="5400" dirty="0" smtClean="0"/>
              <a:t>esen</a:t>
            </a:r>
            <a:endParaRPr lang="de-DE" dirty="0"/>
          </a:p>
        </p:txBody>
      </p:sp>
      <p:sp>
        <p:nvSpPr>
          <p:cNvPr id="12" name="Eingekerbter Richtungspfeil 11"/>
          <p:cNvSpPr/>
          <p:nvPr/>
        </p:nvSpPr>
        <p:spPr>
          <a:xfrm>
            <a:off x="7705344" y="4816125"/>
            <a:ext cx="4228749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C</a:t>
            </a:r>
            <a:r>
              <a:rPr lang="de-DE" sz="5400" dirty="0" smtClean="0">
                <a:solidFill>
                  <a:schemeClr val="bg1"/>
                </a:solidFill>
              </a:rPr>
              <a:t>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53788" y="3348800"/>
            <a:ext cx="4653696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V</a:t>
            </a:r>
            <a:r>
              <a:rPr lang="de-DE" sz="5400" dirty="0" smtClean="0">
                <a:solidFill>
                  <a:schemeClr val="bg1"/>
                </a:solidFill>
              </a:rPr>
              <a:t>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>
            <a:off x="4707484" y="1826244"/>
            <a:ext cx="4625110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Ü</a:t>
            </a:r>
            <a:r>
              <a:rPr lang="de-DE" sz="5400" dirty="0" smtClean="0">
                <a:solidFill>
                  <a:schemeClr val="bg1"/>
                </a:solidFill>
              </a:rPr>
              <a:t>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4346878" y="3344058"/>
            <a:ext cx="5406722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A</a:t>
            </a:r>
            <a:r>
              <a:rPr lang="de-DE" sz="5400" dirty="0" smtClean="0">
                <a:solidFill>
                  <a:schemeClr val="bg1"/>
                </a:solidFill>
              </a:rPr>
              <a:t>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96883" y="1825625"/>
            <a:ext cx="2723533" cy="4222377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Lesen</a:t>
            </a:r>
            <a:endParaRPr lang="de-DE" sz="4800" dirty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Verstehen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220416" y="1827214"/>
            <a:ext cx="2998694" cy="4222377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Überlegen</a:t>
            </a:r>
            <a:endParaRPr lang="de-DE" sz="4800" dirty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Auf-schreiben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219110" y="1825625"/>
            <a:ext cx="3127447" cy="4222377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Codieren</a:t>
            </a:r>
            <a:endParaRPr lang="de-DE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5" y="1481070"/>
            <a:ext cx="9826579" cy="4541346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5Code – IDE mit komplettem Kontext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43346" y="3424531"/>
            <a:ext cx="2353056" cy="843572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996402" y="3424531"/>
            <a:ext cx="2804160" cy="843572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800562" y="3422942"/>
            <a:ext cx="3173884" cy="843572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19" name="Rechteck 18"/>
          <p:cNvSpPr/>
          <p:nvPr/>
        </p:nvSpPr>
        <p:spPr>
          <a:xfrm>
            <a:off x="1496883" y="1825625"/>
            <a:ext cx="2723533" cy="4222377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Lesen</a:t>
            </a:r>
            <a:endParaRPr lang="de-DE" sz="4800" dirty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Verstehen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220416" y="1827214"/>
            <a:ext cx="2998694" cy="4222377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Überlegen</a:t>
            </a:r>
            <a:endParaRPr lang="de-DE" sz="4800" dirty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Auf-schreiben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219110" y="1825625"/>
            <a:ext cx="3127447" cy="4222377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Codieren</a:t>
            </a:r>
            <a:endParaRPr lang="de-DE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5" y="1481070"/>
            <a:ext cx="9826579" cy="4541346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5Code – IDE mit komplettem Kontext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43346" y="3424531"/>
            <a:ext cx="2353056" cy="843572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996402" y="3424531"/>
            <a:ext cx="2804160" cy="843572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800562" y="3422942"/>
            <a:ext cx="3173884" cy="843572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7945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3.7037E-7 L -0.02005 -0.429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Zielgruppe: 	Programmieranfänger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im ersten Hochschulsemester</a:t>
            </a:r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/>
              <a:t>	oder in der Oberstufe 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824948" y="3762649"/>
            <a:ext cx="10515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Lernziele:		Was ist Programmieren überhaupt?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			Was soll genau passieren?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			Wie schreibe ich das in Code?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			Wie benutze ich die Entwicklungsumgebung?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2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4769224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Formatierte Darstellung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wie gewohnt, incl. Bilder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08" y="1709738"/>
            <a:ext cx="5975148" cy="415318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839750" y="542902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3818776" y="542902"/>
            <a:ext cx="2521528" cy="87023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Lesen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6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825625"/>
            <a:ext cx="5078507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Formatierte Darstellung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wie gewohnt, incl. Bilder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Markierungen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</a:t>
            </a:r>
            <a:r>
              <a:rPr lang="de-DE" b="1" dirty="0" smtClean="0"/>
              <a:t>Gedächtnis-Stütze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08" y="1709738"/>
            <a:ext cx="5975148" cy="4153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29600" y="2447365"/>
            <a:ext cx="1748118" cy="228600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29600" y="2777565"/>
            <a:ext cx="954741" cy="234576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985" y="3012141"/>
            <a:ext cx="1117462" cy="228600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chtungspfeil 9"/>
          <p:cNvSpPr/>
          <p:nvPr/>
        </p:nvSpPr>
        <p:spPr>
          <a:xfrm>
            <a:off x="3818776" y="542902"/>
            <a:ext cx="2521528" cy="87023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Lesen</a:t>
            </a:r>
            <a:endParaRPr lang="de-DE" dirty="0"/>
          </a:p>
        </p:txBody>
      </p:sp>
      <p:sp>
        <p:nvSpPr>
          <p:cNvPr id="11" name="Eingekerbter Richtungspfeil 10"/>
          <p:cNvSpPr/>
          <p:nvPr/>
        </p:nvSpPr>
        <p:spPr>
          <a:xfrm>
            <a:off x="6151385" y="555273"/>
            <a:ext cx="4418001" cy="8702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Verstehen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39750" y="542902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</p:spTree>
    <p:extLst>
      <p:ext uri="{BB962C8B-B14F-4D97-AF65-F5344CB8AC3E}">
        <p14:creationId xmlns:p14="http://schemas.microsoft.com/office/powerpoint/2010/main" val="37347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4769224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Formatierte Darstellung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wie gewohnt, incl. Bilder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Markierungen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smtClean="0"/>
              <a:t>Als Gedächtnis-Stütze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</a:t>
            </a:r>
            <a:r>
              <a:rPr lang="de-DE" b="1" dirty="0" smtClean="0"/>
              <a:t>Bedeutung</a:t>
            </a:r>
            <a:r>
              <a:rPr lang="de-DE" dirty="0" smtClean="0"/>
              <a:t> versehen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08" y="1709738"/>
            <a:ext cx="5975148" cy="4153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29600" y="2447365"/>
            <a:ext cx="1748118" cy="228600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29600" y="2777565"/>
            <a:ext cx="954741" cy="234576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985" y="3012141"/>
            <a:ext cx="1117462" cy="228600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641" y="1664353"/>
            <a:ext cx="2171700" cy="2924175"/>
          </a:xfrm>
          <a:prstGeom prst="rect">
            <a:avLst/>
          </a:prstGeom>
        </p:spPr>
      </p:pic>
      <p:sp>
        <p:nvSpPr>
          <p:cNvPr id="11" name="Gleichschenkliges Dreieck 10"/>
          <p:cNvSpPr/>
          <p:nvPr/>
        </p:nvSpPr>
        <p:spPr>
          <a:xfrm rot="16200000">
            <a:off x="6845299" y="3061821"/>
            <a:ext cx="181534" cy="12923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ichtungspfeil 18"/>
          <p:cNvSpPr/>
          <p:nvPr/>
        </p:nvSpPr>
        <p:spPr>
          <a:xfrm>
            <a:off x="3818776" y="542902"/>
            <a:ext cx="2521528" cy="87023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Lesen</a:t>
            </a:r>
            <a:endParaRPr lang="de-DE" dirty="0"/>
          </a:p>
        </p:txBody>
      </p:sp>
      <p:sp>
        <p:nvSpPr>
          <p:cNvPr id="20" name="Eingekerbter Richtungspfeil 19"/>
          <p:cNvSpPr/>
          <p:nvPr/>
        </p:nvSpPr>
        <p:spPr>
          <a:xfrm>
            <a:off x="6151385" y="555273"/>
            <a:ext cx="4418001" cy="8702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Verstehen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39750" y="542902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12" y="2018051"/>
            <a:ext cx="1737292" cy="18320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743" y="2005858"/>
            <a:ext cx="1762561" cy="211295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7145743" y="1749346"/>
            <a:ext cx="230551" cy="2165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759963" y="3000852"/>
            <a:ext cx="1117462" cy="228600"/>
          </a:xfrm>
          <a:prstGeom prst="rect">
            <a:avLst/>
          </a:prstGeom>
          <a:solidFill>
            <a:srgbClr val="FFC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7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4769224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Formatierte Darstellung </a:t>
            </a:r>
            <a:br>
              <a:rPr lang="de-DE" dirty="0" smtClean="0"/>
            </a:br>
            <a:r>
              <a:rPr lang="de-DE" dirty="0" smtClean="0"/>
              <a:t>  wie gewohnt, incl. Bilder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Markierungen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smtClean="0"/>
              <a:t>Als Gedächtnis-Stütze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Bedeutung versehen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</a:t>
            </a:r>
            <a:r>
              <a:rPr lang="de-DE" b="1" dirty="0" smtClean="0"/>
              <a:t>Kommentar</a:t>
            </a:r>
            <a:r>
              <a:rPr lang="de-DE" dirty="0" smtClean="0"/>
              <a:t> versehen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08" y="1709738"/>
            <a:ext cx="5975148" cy="4153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29600" y="2447365"/>
            <a:ext cx="1748118" cy="228600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29600" y="2777565"/>
            <a:ext cx="954741" cy="234576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985" y="3012141"/>
            <a:ext cx="1117462" cy="228600"/>
          </a:xfrm>
          <a:prstGeom prst="rect">
            <a:avLst/>
          </a:prstGeom>
          <a:solidFill>
            <a:srgbClr val="FFC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 rot="16200000">
            <a:off x="6845299" y="3061821"/>
            <a:ext cx="181534" cy="12923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61" y="1615609"/>
            <a:ext cx="2143125" cy="2971800"/>
          </a:xfrm>
          <a:prstGeom prst="rect">
            <a:avLst/>
          </a:prstGeom>
        </p:spPr>
      </p:pic>
      <p:sp>
        <p:nvSpPr>
          <p:cNvPr id="19" name="Richtungspfeil 18"/>
          <p:cNvSpPr/>
          <p:nvPr/>
        </p:nvSpPr>
        <p:spPr>
          <a:xfrm>
            <a:off x="3818776" y="542902"/>
            <a:ext cx="2521528" cy="87023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Lesen</a:t>
            </a:r>
            <a:endParaRPr lang="de-DE" dirty="0"/>
          </a:p>
        </p:txBody>
      </p:sp>
      <p:sp>
        <p:nvSpPr>
          <p:cNvPr id="20" name="Eingekerbter Richtungspfeil 19"/>
          <p:cNvSpPr/>
          <p:nvPr/>
        </p:nvSpPr>
        <p:spPr>
          <a:xfrm>
            <a:off x="6151385" y="555273"/>
            <a:ext cx="4418001" cy="8702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Verstehen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39750" y="542902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5" name="Rechteck 4"/>
          <p:cNvSpPr/>
          <p:nvPr/>
        </p:nvSpPr>
        <p:spPr>
          <a:xfrm>
            <a:off x="7170353" y="1708148"/>
            <a:ext cx="178714" cy="1996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9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476922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Formatierte Darstellung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wie gewohnt, incl. Bilder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Markierungen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Gedächtnis-Stütze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Bedeutung versehen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Kommentar versehen</a:t>
            </a:r>
          </a:p>
          <a:p>
            <a:pPr marL="0" indent="0">
              <a:buNone/>
            </a:pPr>
            <a:r>
              <a:rPr lang="de-DE" dirty="0" smtClean="0"/>
              <a:t>             </a:t>
            </a:r>
            <a:r>
              <a:rPr lang="de-DE" b="1" dirty="0" smtClean="0"/>
              <a:t>-&gt; </a:t>
            </a:r>
            <a:r>
              <a:rPr lang="de-DE" b="1" dirty="0" smtClean="0">
                <a:solidFill>
                  <a:srgbClr val="002060"/>
                </a:solidFill>
              </a:rPr>
              <a:t>Notiz</a:t>
            </a:r>
            <a:r>
              <a:rPr lang="de-DE" b="1" dirty="0" smtClean="0"/>
              <a:t> erstellen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08" y="1709738"/>
            <a:ext cx="5975148" cy="4153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29600" y="2447365"/>
            <a:ext cx="1748118" cy="228600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29600" y="2777565"/>
            <a:ext cx="954741" cy="234576"/>
          </a:xfrm>
          <a:prstGeom prst="rect">
            <a:avLst/>
          </a:prstGeom>
          <a:solidFill>
            <a:srgbClr val="F1F13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985" y="3012141"/>
            <a:ext cx="1117462" cy="228600"/>
          </a:xfrm>
          <a:prstGeom prst="rect">
            <a:avLst/>
          </a:prstGeom>
          <a:solidFill>
            <a:srgbClr val="FFC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 rot="16200000">
            <a:off x="6845299" y="3061821"/>
            <a:ext cx="181534" cy="12923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61" y="1615609"/>
            <a:ext cx="2143125" cy="29718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871447" y="1502057"/>
            <a:ext cx="1882588" cy="59568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ichtungspfeil 17"/>
          <p:cNvSpPr/>
          <p:nvPr/>
        </p:nvSpPr>
        <p:spPr>
          <a:xfrm>
            <a:off x="3818776" y="542902"/>
            <a:ext cx="2521528" cy="87023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Lesen</a:t>
            </a:r>
            <a:endParaRPr lang="de-DE" dirty="0"/>
          </a:p>
        </p:txBody>
      </p:sp>
      <p:sp>
        <p:nvSpPr>
          <p:cNvPr id="19" name="Eingekerbter Richtungspfeil 18"/>
          <p:cNvSpPr/>
          <p:nvPr/>
        </p:nvSpPr>
        <p:spPr>
          <a:xfrm>
            <a:off x="6151385" y="555273"/>
            <a:ext cx="4418001" cy="8702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Verstehen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39750" y="542902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170352" y="1708148"/>
            <a:ext cx="178715" cy="1883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5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5" y="407228"/>
            <a:ext cx="9826579" cy="561518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292025" y="3398772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15558" y="3397183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739091" y="3397183"/>
            <a:ext cx="3402608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7790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25352 -0.4293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825625"/>
            <a:ext cx="112651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Überlegen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274857" y="608997"/>
            <a:ext cx="4828530" cy="8656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89969" y="608997"/>
            <a:ext cx="236422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838199" y="1718500"/>
            <a:ext cx="5975148" cy="4153180"/>
            <a:chOff x="5684808" y="1709738"/>
            <a:chExt cx="5975148" cy="415318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4808" y="1709738"/>
              <a:ext cx="5975148" cy="415318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8229600" y="2447365"/>
              <a:ext cx="1748118" cy="228600"/>
            </a:xfrm>
            <a:prstGeom prst="rect">
              <a:avLst/>
            </a:prstGeom>
            <a:solidFill>
              <a:srgbClr val="F1F13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229600" y="2777565"/>
              <a:ext cx="954741" cy="234576"/>
            </a:xfrm>
            <a:prstGeom prst="rect">
              <a:avLst/>
            </a:prstGeom>
            <a:solidFill>
              <a:srgbClr val="F1F13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753985" y="3012141"/>
              <a:ext cx="1117462" cy="228600"/>
            </a:xfrm>
            <a:prstGeom prst="rect">
              <a:avLst/>
            </a:prstGeom>
            <a:solidFill>
              <a:srgbClr val="FFC00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07" y="1825625"/>
            <a:ext cx="2143125" cy="29718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389489" y="1934559"/>
            <a:ext cx="195667" cy="187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1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21067" y="4699187"/>
            <a:ext cx="4828529" cy="147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Notizbereich </a:t>
            </a:r>
          </a:p>
          <a:p>
            <a:pPr marL="0" indent="0">
              <a:buNone/>
            </a:pPr>
            <a:r>
              <a:rPr lang="de-DE" dirty="0" smtClean="0"/>
              <a:t>zum Organisieren aller Notizen/Kommentare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Überlegen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274857" y="608997"/>
            <a:ext cx="4828530" cy="8656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89969" y="608997"/>
            <a:ext cx="236422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838199" y="1709738"/>
            <a:ext cx="5975148" cy="4153180"/>
            <a:chOff x="5684808" y="1709738"/>
            <a:chExt cx="5975148" cy="415318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4808" y="1709738"/>
              <a:ext cx="5975148" cy="415318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8229600" y="2447365"/>
              <a:ext cx="1748118" cy="228600"/>
            </a:xfrm>
            <a:prstGeom prst="rect">
              <a:avLst/>
            </a:prstGeom>
            <a:solidFill>
              <a:srgbClr val="F1F13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229600" y="2777565"/>
              <a:ext cx="954741" cy="234576"/>
            </a:xfrm>
            <a:prstGeom prst="rect">
              <a:avLst/>
            </a:prstGeom>
            <a:solidFill>
              <a:srgbClr val="F1F13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753985" y="3012141"/>
              <a:ext cx="1117462" cy="228600"/>
            </a:xfrm>
            <a:prstGeom prst="rect">
              <a:avLst/>
            </a:prstGeom>
            <a:solidFill>
              <a:srgbClr val="FFC00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07" y="1825625"/>
            <a:ext cx="2143125" cy="2971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67" y="1680976"/>
            <a:ext cx="4857750" cy="1666875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 flipV="1">
            <a:off x="4222376" y="3113741"/>
            <a:ext cx="2998691" cy="4108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112" y="1690688"/>
            <a:ext cx="4867275" cy="485775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2400777" y="1934559"/>
            <a:ext cx="195667" cy="1954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470859" y="3064178"/>
            <a:ext cx="157928" cy="1688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799983" y="4084866"/>
            <a:ext cx="169973" cy="168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2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825625"/>
            <a:ext cx="112651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Notizen Strukturieren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smtClean="0"/>
              <a:t>durch </a:t>
            </a:r>
            <a:r>
              <a:rPr lang="de-DE" dirty="0"/>
              <a:t>h</a:t>
            </a:r>
            <a:r>
              <a:rPr lang="de-DE" dirty="0" smtClean="0"/>
              <a:t>ierarchische Anordnung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Unabhängig von der Position der Markierung in der Aufgabe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Eigene Ordnung schafft Übersicht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Überlegen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274857" y="608997"/>
            <a:ext cx="4828530" cy="8656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89969" y="608997"/>
            <a:ext cx="236422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69" y="1627188"/>
            <a:ext cx="8640397" cy="26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825625"/>
            <a:ext cx="112651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Notizen auch als </a:t>
            </a:r>
            <a:r>
              <a:rPr lang="de-DE" b="1" dirty="0" smtClean="0">
                <a:solidFill>
                  <a:srgbClr val="00B0F0"/>
                </a:solidFill>
              </a:rPr>
              <a:t>TODO Liste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Erledigt </a:t>
            </a:r>
          </a:p>
          <a:p>
            <a:pPr marL="0" indent="0">
              <a:buNone/>
            </a:pPr>
            <a:r>
              <a:rPr lang="de-DE" dirty="0" smtClean="0"/>
              <a:t>-&gt; abhaken</a:t>
            </a:r>
          </a:p>
          <a:p>
            <a:pPr marL="0" indent="0">
              <a:buNone/>
            </a:pPr>
            <a:r>
              <a:rPr lang="de-DE" dirty="0" smtClean="0"/>
              <a:t>-&gt; Fertig +1, Aktiv -1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Filtern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smtClean="0"/>
              <a:t>nach Aktiv oder Fertig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Überlegen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274857" y="608997"/>
            <a:ext cx="4828530" cy="8656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89969" y="608997"/>
            <a:ext cx="236422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616" y="1825625"/>
            <a:ext cx="6373384" cy="27575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616" y="1825625"/>
            <a:ext cx="6373384" cy="2689428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V="1">
            <a:off x="2871537" y="3737811"/>
            <a:ext cx="3946706" cy="1283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4194313" y="2374232"/>
            <a:ext cx="3055537" cy="201886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2277979" y="2306082"/>
            <a:ext cx="6154628" cy="190333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616" y="1825625"/>
            <a:ext cx="6391086" cy="2922838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V="1">
            <a:off x="3509391" y="2374232"/>
            <a:ext cx="3308852" cy="29461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de-DE" i="1" dirty="0" smtClean="0"/>
              <a:t>„Ich weiß zwar, wie ich eine </a:t>
            </a:r>
            <a:r>
              <a:rPr lang="de-DE" i="1" dirty="0" err="1" smtClean="0"/>
              <a:t>while</a:t>
            </a:r>
            <a:r>
              <a:rPr lang="de-DE" i="1" dirty="0" smtClean="0"/>
              <a:t>-Schleife programmiere,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i="1" dirty="0"/>
              <a:t> </a:t>
            </a:r>
            <a:r>
              <a:rPr lang="de-DE" i="1" dirty="0" smtClean="0"/>
              <a:t>                      ich habe aber keine Ahnung, wann ich das tun soll“</a:t>
            </a:r>
            <a:endParaRPr lang="de-DE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Typisches Problem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199" y="1825625"/>
            <a:ext cx="11265187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Helfen beim </a:t>
            </a:r>
            <a:r>
              <a:rPr lang="de-DE" b="1" dirty="0" smtClean="0">
                <a:solidFill>
                  <a:srgbClr val="00B0F0"/>
                </a:solidFill>
              </a:rPr>
              <a:t>Überlegen</a:t>
            </a:r>
            <a:r>
              <a:rPr lang="de-DE" dirty="0" smtClean="0"/>
              <a:t>    	durch Verbalisieren der Gedanken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durch Strukturieren der Gedanken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Helfen beim </a:t>
            </a:r>
            <a:r>
              <a:rPr lang="de-DE" b="1" dirty="0" smtClean="0">
                <a:solidFill>
                  <a:srgbClr val="00B0F0"/>
                </a:solidFill>
              </a:rPr>
              <a:t>Aufschreiben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smtClean="0"/>
              <a:t>durch Kopieren des markiertem Texts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 in den Kommentar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 -&gt; weniger Schreibarbeit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Helfen beim </a:t>
            </a:r>
            <a:r>
              <a:rPr lang="de-DE" b="1" dirty="0" smtClean="0">
                <a:solidFill>
                  <a:srgbClr val="00B0F0"/>
                </a:solidFill>
              </a:rPr>
              <a:t>Organisieren</a:t>
            </a:r>
            <a:r>
              <a:rPr lang="de-DE" dirty="0" smtClean="0"/>
              <a:t>	durch hierarchisches Anordnen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			-&gt; Eigene Struktur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-&gt; </a:t>
            </a:r>
            <a:r>
              <a:rPr lang="de-DE" dirty="0" err="1" smtClean="0"/>
              <a:t>Todo</a:t>
            </a:r>
            <a:r>
              <a:rPr lang="de-DE" dirty="0" smtClean="0"/>
              <a:t> und Abhaken, Filtern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Überlegen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274857" y="608997"/>
            <a:ext cx="4828530" cy="86563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89969" y="608997"/>
            <a:ext cx="236422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</p:spTree>
    <p:extLst>
      <p:ext uri="{BB962C8B-B14F-4D97-AF65-F5344CB8AC3E}">
        <p14:creationId xmlns:p14="http://schemas.microsoft.com/office/powerpoint/2010/main" val="32047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5" y="407228"/>
            <a:ext cx="9826579" cy="561518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317783" y="3385893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Aufgabe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41316" y="3384304"/>
            <a:ext cx="2723533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764849" y="3384304"/>
            <a:ext cx="3402608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5620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47565 -0.42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2134307"/>
            <a:ext cx="4133850" cy="1647825"/>
          </a:xfrm>
          <a:prstGeom prst="rect">
            <a:avLst/>
          </a:prstGeom>
        </p:spPr>
      </p:pic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Standard-Code-Editor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      Java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	</a:t>
            </a:r>
            <a:r>
              <a:rPr lang="de-DE" dirty="0" smtClean="0"/>
              <a:t> HTML/Javascript/CSS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Features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	</a:t>
            </a:r>
            <a:r>
              <a:rPr lang="de-DE" dirty="0" smtClean="0"/>
              <a:t>Tabs</a:t>
            </a: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	Syntax-Highlighting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	</a:t>
            </a:r>
            <a:r>
              <a:rPr lang="de-DE" dirty="0" err="1" smtClean="0"/>
              <a:t>Themes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	</a:t>
            </a:r>
            <a:r>
              <a:rPr lang="de-DE" dirty="0" smtClean="0"/>
              <a:t>Fehleranzeige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4162802"/>
            <a:ext cx="4181475" cy="18097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04" y="2134307"/>
            <a:ext cx="32194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83" y="1709738"/>
            <a:ext cx="7654217" cy="428024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75" y="2760336"/>
            <a:ext cx="3209925" cy="8953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936" y="1709738"/>
            <a:ext cx="4710863" cy="4695825"/>
          </a:xfrm>
          <a:prstGeom prst="rect">
            <a:avLst/>
          </a:prstGeom>
        </p:spPr>
      </p:pic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Notizen</a:t>
            </a:r>
            <a:br>
              <a:rPr lang="de-DE" b="1" dirty="0" smtClean="0">
                <a:solidFill>
                  <a:srgbClr val="00B0F0"/>
                </a:solidFill>
              </a:rPr>
            </a:br>
            <a:r>
              <a:rPr lang="de-DE" b="1" dirty="0" smtClean="0">
                <a:solidFill>
                  <a:srgbClr val="00B0F0"/>
                </a:solidFill>
              </a:rPr>
              <a:t>als Kommentar </a:t>
            </a:r>
            <a:br>
              <a:rPr lang="de-DE" b="1" dirty="0" smtClean="0">
                <a:solidFill>
                  <a:srgbClr val="00B0F0"/>
                </a:solidFill>
              </a:rPr>
            </a:br>
            <a:r>
              <a:rPr lang="de-DE" b="1" dirty="0" smtClean="0">
                <a:solidFill>
                  <a:srgbClr val="00B0F0"/>
                </a:solidFill>
              </a:rPr>
              <a:t>im Code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i="1" dirty="0" smtClean="0"/>
              <a:t>Drag</a:t>
            </a:r>
            <a:r>
              <a:rPr lang="de-DE" dirty="0" smtClean="0"/>
              <a:t> Notiz &amp;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i="1" dirty="0" smtClean="0"/>
              <a:t>     Drop</a:t>
            </a:r>
            <a:r>
              <a:rPr lang="de-DE" dirty="0" smtClean="0"/>
              <a:t> im Code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-&gt; Kommentar </a:t>
            </a:r>
            <a:r>
              <a:rPr lang="de-DE" b="1" dirty="0" err="1" smtClean="0"/>
              <a:t>max</a:t>
            </a:r>
            <a:r>
              <a:rPr lang="de-DE" b="1" dirty="0" smtClean="0"/>
              <a:t> 1x schreiben </a:t>
            </a:r>
          </a:p>
        </p:txBody>
      </p:sp>
    </p:spTree>
    <p:extLst>
      <p:ext uri="{BB962C8B-B14F-4D97-AF65-F5344CB8AC3E}">
        <p14:creationId xmlns:p14="http://schemas.microsoft.com/office/powerpoint/2010/main" val="11233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29987 -0.016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073" y="2481262"/>
            <a:ext cx="2984798" cy="357816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Notizen</a:t>
            </a:r>
            <a:br>
              <a:rPr lang="de-DE" dirty="0" smtClean="0"/>
            </a:br>
            <a:r>
              <a:rPr lang="de-DE" dirty="0" smtClean="0"/>
              <a:t>als Kommentar </a:t>
            </a:r>
            <a:br>
              <a:rPr lang="de-DE" dirty="0" smtClean="0"/>
            </a:br>
            <a:r>
              <a:rPr lang="de-DE" dirty="0" smtClean="0"/>
              <a:t>im Code: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Notiztypen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-&gt; Kommentarstil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7748337" y="1978024"/>
            <a:ext cx="4612996" cy="48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Kommentar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Kommentar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Kommentar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Kommentar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// Kommentar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/** Kommentar */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Kommentar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@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6846343" y="2865120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6846343" y="3330757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6846343" y="3796394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6846343" y="4262031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846343" y="4727668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846343" y="5193305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6846343" y="5658941"/>
            <a:ext cx="896433" cy="12192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9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Der Kommentar beschreibt,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WAS codiert werden soll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-&gt;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Code kann </a:t>
            </a:r>
            <a:r>
              <a:rPr lang="de-DE" i="1" dirty="0" smtClean="0"/>
              <a:t>(jetzt erst, als Schritt 5)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  </a:t>
            </a:r>
            <a:r>
              <a:rPr lang="de-DE" dirty="0" smtClean="0"/>
              <a:t>ergänzt werden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29" y="1664984"/>
            <a:ext cx="4343400" cy="46958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329" y="1736698"/>
            <a:ext cx="4533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29" y="1736698"/>
            <a:ext cx="4533900" cy="459105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Code testen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Terminalfenster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smtClean="0"/>
              <a:t>Für Ausgabe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10" name="Ellipse 9"/>
          <p:cNvSpPr/>
          <p:nvPr/>
        </p:nvSpPr>
        <p:spPr>
          <a:xfrm>
            <a:off x="7178064" y="5766744"/>
            <a:ext cx="636104" cy="71009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69" y="3529012"/>
            <a:ext cx="4936077" cy="26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Code testen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Terminalfenster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Für Ausgabe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Für Eingabe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Führ </a:t>
            </a:r>
            <a:r>
              <a:rPr lang="de-DE" dirty="0" err="1" smtClean="0"/>
              <a:t>Compile-FEhler</a:t>
            </a: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69" y="3539815"/>
            <a:ext cx="49053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44375 -0.059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Fehlerbehandlung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Wichtig, da Fehler unbedingt zum Lernen gehören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Möglichst gute Unterstützung durch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Darstellung der Fehler -&gt; einfaches Finden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Informationen zu jedem Fehler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334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Fehlerbehandlung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Anzeige im Terminalfenster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Marker in der Zeile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</a:t>
            </a:r>
            <a:r>
              <a:rPr lang="de-DE" dirty="0" err="1" smtClean="0"/>
              <a:t>Tooltip</a:t>
            </a:r>
            <a:r>
              <a:rPr lang="de-DE" dirty="0" smtClean="0"/>
              <a:t> in der Zeile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Roter Titel des Code-Tabs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&lt;- und -&gt; durch Fehler laufen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1926716"/>
            <a:ext cx="4752975" cy="381952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683606" y="3254718"/>
            <a:ext cx="1252330" cy="15703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452730" y="3836504"/>
            <a:ext cx="2365513" cy="5963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4302952" y="3578088"/>
            <a:ext cx="2384287" cy="81500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5477347" y="2267713"/>
            <a:ext cx="1472093" cy="25573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6600825" y="4393097"/>
            <a:ext cx="2035175" cy="111141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Hohe Kognitive Belastungen für Anfänger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Aufgabenstellung als Ganzes überblicken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Aufgabenstellung im Detail verstehen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Semantik von Programmierkonzepten kennen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Syntax der Programmiersprache kennen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Lösungskonzept entwickeln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Fehlerfrei eingeben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Entwicklungsumgebung beherrschen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38200" y="2689225"/>
            <a:ext cx="10515600" cy="228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17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741947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Roundtrip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Engineering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Code-Kommentar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ändern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&lt;-&gt; automatisch: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In Notiz übertragen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16" name="Rechteck 15"/>
          <p:cNvSpPr/>
          <p:nvPr/>
        </p:nvSpPr>
        <p:spPr>
          <a:xfrm>
            <a:off x="7818814" y="601153"/>
            <a:ext cx="287458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Notizen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86" y="1901031"/>
            <a:ext cx="8229600" cy="42005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36" y="1901317"/>
            <a:ext cx="8248650" cy="4267200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 flipH="1">
            <a:off x="5730240" y="3913632"/>
            <a:ext cx="2614192" cy="8656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8344431" y="3479099"/>
            <a:ext cx="2931652" cy="530011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1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Web-Programmierung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HTML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CSS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JS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kann jeweils in eigenen Tab-Typen geschrieben werden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/>
              <a:t>(Lesen &gt;Verstehen &gt;Überlegen &gt;Aufschreiben bleibt gleich)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657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Web-Programmierung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HTML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CSS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JS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Und kann auch getestet werden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1673065"/>
            <a:ext cx="4514850" cy="46005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743" y="4577314"/>
            <a:ext cx="4533900" cy="288607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738869" y="5665304"/>
            <a:ext cx="636104" cy="710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217190" y="5652536"/>
            <a:ext cx="636104" cy="710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993" y="4396339"/>
            <a:ext cx="52006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3645 -0.320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19557 -0.2967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Web-Programmierung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Notizen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-&gt;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HTML-Kommentar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0034"/>
            <a:ext cx="8305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Web-Programmierung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Notizen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-&gt;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JS-Kommentar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38" y="2416383"/>
            <a:ext cx="8343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/>
              <a:t>Web-Programmierung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Notizen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-&gt;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CSS-Kommentar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633" y="2439403"/>
            <a:ext cx="83153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9" y="608997"/>
            <a:ext cx="2369280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3509391" y="601153"/>
            <a:ext cx="4007513" cy="87347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Codieren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838199" y="1825625"/>
            <a:ext cx="11265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Code-Editor</a:t>
            </a:r>
            <a:r>
              <a:rPr lang="de-DE" b="1" dirty="0" smtClean="0"/>
              <a:t>			</a:t>
            </a:r>
            <a:r>
              <a:rPr lang="de-DE" sz="4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de-DE" sz="4300" b="1" dirty="0"/>
              <a:t>	</a:t>
            </a:r>
            <a:r>
              <a:rPr lang="de-DE" sz="4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43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HTML/CSS/JS</a:t>
            </a:r>
            <a:endParaRPr lang="de-DE" sz="4300" b="1" dirty="0"/>
          </a:p>
          <a:p>
            <a:r>
              <a:rPr lang="de-DE" dirty="0"/>
              <a:t> </a:t>
            </a:r>
            <a:r>
              <a:rPr lang="de-DE" dirty="0" smtClean="0"/>
              <a:t>Tabs						</a:t>
            </a:r>
          </a:p>
          <a:p>
            <a:r>
              <a:rPr lang="de-DE" dirty="0" smtClean="0"/>
              <a:t> Syntax Highlighting</a:t>
            </a:r>
          </a:p>
          <a:p>
            <a:r>
              <a:rPr lang="de-DE" dirty="0" smtClean="0"/>
              <a:t> Terminal Fenster</a:t>
            </a:r>
          </a:p>
          <a:p>
            <a:r>
              <a:rPr lang="de-DE" dirty="0" smtClean="0"/>
              <a:t> Browser Fenster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Roundtrip-Engineering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 smtClean="0">
                <a:solidFill>
                  <a:srgbClr val="00B0F0"/>
                </a:solidFill>
              </a:rPr>
              <a:t>Fehlerbehandlung</a:t>
            </a:r>
            <a:endParaRPr lang="de-DE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grpSp>
        <p:nvGrpSpPr>
          <p:cNvPr id="11" name="Gruppieren 10"/>
          <p:cNvGrpSpPr/>
          <p:nvPr/>
        </p:nvGrpSpPr>
        <p:grpSpPr>
          <a:xfrm>
            <a:off x="5926666" y="2582332"/>
            <a:ext cx="338667" cy="389467"/>
            <a:chOff x="5892800" y="2573866"/>
            <a:chExt cx="338667" cy="389467"/>
          </a:xfrm>
        </p:grpSpPr>
        <p:cxnSp>
          <p:nvCxnSpPr>
            <p:cNvPr id="6" name="Gerader Verbinder 5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9194800" y="2556932"/>
            <a:ext cx="338667" cy="389467"/>
            <a:chOff x="5892800" y="2573866"/>
            <a:chExt cx="338667" cy="389467"/>
          </a:xfrm>
        </p:grpSpPr>
        <p:cxnSp>
          <p:nvCxnSpPr>
            <p:cNvPr id="15" name="Gerader Verbinder 14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5926669" y="3158061"/>
            <a:ext cx="338667" cy="389467"/>
            <a:chOff x="5892800" y="2573866"/>
            <a:chExt cx="338667" cy="389467"/>
          </a:xfrm>
        </p:grpSpPr>
        <p:cxnSp>
          <p:nvCxnSpPr>
            <p:cNvPr id="18" name="Gerader Verbinder 17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9194803" y="3132661"/>
            <a:ext cx="338667" cy="389467"/>
            <a:chOff x="5892800" y="2573866"/>
            <a:chExt cx="338667" cy="389467"/>
          </a:xfrm>
        </p:grpSpPr>
        <p:cxnSp>
          <p:nvCxnSpPr>
            <p:cNvPr id="21" name="Gerader Verbinder 20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5926672" y="3784593"/>
            <a:ext cx="338667" cy="389467"/>
            <a:chOff x="5892800" y="2573866"/>
            <a:chExt cx="338667" cy="389467"/>
          </a:xfrm>
        </p:grpSpPr>
        <p:cxnSp>
          <p:nvCxnSpPr>
            <p:cNvPr id="24" name="Gerader Verbinder 23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9194806" y="3759193"/>
            <a:ext cx="338667" cy="389467"/>
            <a:chOff x="5892800" y="2573866"/>
            <a:chExt cx="338667" cy="389467"/>
          </a:xfrm>
        </p:grpSpPr>
        <p:cxnSp>
          <p:nvCxnSpPr>
            <p:cNvPr id="27" name="Gerader Verbinder 26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/>
          <p:nvPr/>
        </p:nvGrpSpPr>
        <p:grpSpPr>
          <a:xfrm>
            <a:off x="9194809" y="4385725"/>
            <a:ext cx="338667" cy="389467"/>
            <a:chOff x="5892800" y="2573866"/>
            <a:chExt cx="338667" cy="389467"/>
          </a:xfrm>
        </p:grpSpPr>
        <p:cxnSp>
          <p:nvCxnSpPr>
            <p:cNvPr id="33" name="Gerader Verbinder 32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/>
          <p:nvPr/>
        </p:nvGrpSpPr>
        <p:grpSpPr>
          <a:xfrm>
            <a:off x="5926678" y="5037657"/>
            <a:ext cx="338667" cy="389467"/>
            <a:chOff x="5892800" y="2573866"/>
            <a:chExt cx="338667" cy="389467"/>
          </a:xfrm>
        </p:grpSpPr>
        <p:cxnSp>
          <p:nvCxnSpPr>
            <p:cNvPr id="36" name="Gerader Verbinder 35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9194812" y="5012257"/>
            <a:ext cx="338667" cy="389467"/>
            <a:chOff x="5892800" y="2573866"/>
            <a:chExt cx="338667" cy="389467"/>
          </a:xfrm>
        </p:grpSpPr>
        <p:cxnSp>
          <p:nvCxnSpPr>
            <p:cNvPr id="39" name="Gerader Verbinder 38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5926681" y="5664189"/>
            <a:ext cx="338667" cy="389467"/>
            <a:chOff x="5892800" y="2573866"/>
            <a:chExt cx="338667" cy="389467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>
            <a:off x="9228681" y="5774254"/>
            <a:ext cx="230244" cy="249079"/>
            <a:chOff x="5892800" y="2573866"/>
            <a:chExt cx="338667" cy="389467"/>
          </a:xfrm>
        </p:grpSpPr>
        <p:cxnSp>
          <p:nvCxnSpPr>
            <p:cNvPr id="45" name="Gerader Verbinder 44"/>
            <p:cNvCxnSpPr/>
            <p:nvPr/>
          </p:nvCxnSpPr>
          <p:spPr>
            <a:xfrm>
              <a:off x="5892800" y="2794000"/>
              <a:ext cx="152400" cy="169333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V="1">
              <a:off x="6011334" y="2573866"/>
              <a:ext cx="220133" cy="38946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Bisher haben wir 5Code aus Sicht der Lernenden betrachtet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Lehrende haben zusätzliche Funktionen zur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Vorbereitung von Aufgaben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Administration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Nachbereitung von Lösungen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für Lehrende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Aufgaben-Editor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smtClean="0"/>
              <a:t>Standard-WYSIWYG-Editor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Erweiterte Formatierung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Markierungen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				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1" y="1426486"/>
            <a:ext cx="4760913" cy="48496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1" y="1426486"/>
            <a:ext cx="4760912" cy="29573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810" y="1426486"/>
            <a:ext cx="4760913" cy="367685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Vorbereitung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192" y="2879446"/>
            <a:ext cx="1839087" cy="22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Notizen </a:t>
            </a:r>
          </a:p>
          <a:p>
            <a:pPr marL="0" indent="0">
              <a:buNone/>
            </a:pPr>
            <a:r>
              <a:rPr lang="de-DE" dirty="0" smtClean="0"/>
              <a:t>können der Aufgabe </a:t>
            </a:r>
            <a:br>
              <a:rPr lang="de-DE" dirty="0" smtClean="0"/>
            </a:br>
            <a:r>
              <a:rPr lang="de-DE" dirty="0" smtClean="0"/>
              <a:t>beigefügt werden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Hinweise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Beispiele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Tutorial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dirty="0"/>
              <a:t>Aufgabentext bleibt </a:t>
            </a:r>
            <a:r>
              <a:rPr lang="de-DE" dirty="0" smtClean="0"/>
              <a:t>kompakt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Vorbereitung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55" y="1719605"/>
            <a:ext cx="7356101" cy="32534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25" y="3553577"/>
            <a:ext cx="2505075" cy="164782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9290304" y="3920707"/>
            <a:ext cx="2931652" cy="65129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8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weniger Hürden „Programmieren lernen“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Durch:  Weniger kognitive Belastung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 smtClean="0">
                <a:solidFill>
                  <a:srgbClr val="00B0F0"/>
                </a:solidFill>
              </a:rPr>
              <a:t>Durch: Didaktisches Konzept</a:t>
            </a:r>
          </a:p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	</a:t>
            </a:r>
            <a:endParaRPr lang="de-D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	</a:t>
            </a:r>
            <a:r>
              <a:rPr lang="de-DE" dirty="0" smtClean="0">
                <a:solidFill>
                  <a:srgbClr val="00B0F0"/>
                </a:solidFill>
              </a:rPr>
              <a:t>	Durch: Unterstützung durch IDE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Ziele</a:t>
            </a:r>
            <a:r>
              <a:rPr lang="de-DE" dirty="0" smtClean="0"/>
              <a:t>     für eine verbesserte Situation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5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Code </a:t>
            </a:r>
          </a:p>
          <a:p>
            <a:pPr marL="0" indent="0">
              <a:buNone/>
            </a:pPr>
            <a:r>
              <a:rPr lang="de-DE" dirty="0" smtClean="0"/>
              <a:t>kann der Aufgabe </a:t>
            </a:r>
            <a:br>
              <a:rPr lang="de-DE" dirty="0" smtClean="0"/>
            </a:br>
            <a:r>
              <a:rPr lang="de-DE" dirty="0" smtClean="0"/>
              <a:t>beigefügt werden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Hinweis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Beispiel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Als Tutorial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dirty="0"/>
              <a:t>Aufgabentext bleibt </a:t>
            </a:r>
            <a:r>
              <a:rPr lang="de-DE" dirty="0" smtClean="0"/>
              <a:t>kompakt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Vorbereitung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1825625"/>
            <a:ext cx="45243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Aufgabe + Notizen + Code </a:t>
            </a:r>
          </a:p>
          <a:p>
            <a:pPr marL="0" indent="0">
              <a:buNone/>
            </a:pPr>
            <a:r>
              <a:rPr lang="de-DE" dirty="0" smtClean="0"/>
              <a:t>gemeinsam bilden eine</a:t>
            </a: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Komplette Aufgabenstellung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Im Kontext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Mit Lösungshinweisen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Über alle 5 Schritte der Programmierung hinweg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Vorbereitung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02" y="1690688"/>
            <a:ext cx="6091998" cy="26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068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Dashboard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zur Verwaltung von 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Fächern und Aufgaben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Benutzern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Eigenem Profil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Administration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13" y="1709738"/>
            <a:ext cx="6881568" cy="45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Startseite</a:t>
            </a:r>
          </a:p>
          <a:p>
            <a:pPr marL="0" indent="0">
              <a:buNone/>
            </a:pPr>
            <a:endParaRPr lang="de-DE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Aktuelle</a:t>
            </a:r>
          </a:p>
          <a:p>
            <a:pPr marL="0" indent="0">
              <a:buNone/>
            </a:pPr>
            <a:r>
              <a:rPr lang="de-DE" dirty="0" smtClean="0"/>
              <a:t>Projekte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Administration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16" y="1690688"/>
            <a:ext cx="9557084" cy="45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Fächer und Aufgaben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Hierarchische Ordner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Ordner veröffentlichen</a:t>
            </a:r>
          </a:p>
          <a:p>
            <a:pPr marL="0" indent="0">
              <a:buNone/>
            </a:pPr>
            <a:r>
              <a:rPr lang="de-DE" dirty="0" smtClean="0"/>
              <a:t>durch Freischaltcode</a:t>
            </a:r>
          </a:p>
          <a:p>
            <a:pPr marL="0" indent="0">
              <a:buNone/>
            </a:pPr>
            <a:r>
              <a:rPr lang="de-DE" dirty="0" smtClean="0"/>
              <a:t>-&gt; an Studierende per Mail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Administration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13" y="1709738"/>
            <a:ext cx="6881568" cy="45153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79" y="1899484"/>
            <a:ext cx="5623761" cy="42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Benutzer</a:t>
            </a:r>
          </a:p>
          <a:p>
            <a:pPr marL="0" indent="0">
              <a:buNone/>
            </a:pPr>
            <a:endParaRPr lang="de-DE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Erstellen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Verwalten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Manuell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CSV Import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Administration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34" y="1718500"/>
            <a:ext cx="8916565" cy="38801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41" y="1754856"/>
            <a:ext cx="5019675" cy="37528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764" y="1776353"/>
            <a:ext cx="3881688" cy="29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Profil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Email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Password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Farben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035" y="1690687"/>
            <a:ext cx="9017436" cy="450532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181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Nachbereitung</a:t>
            </a:r>
          </a:p>
        </p:txBody>
      </p:sp>
    </p:spTree>
    <p:extLst>
      <p:ext uri="{BB962C8B-B14F-4D97-AF65-F5344CB8AC3E}">
        <p14:creationId xmlns:p14="http://schemas.microsoft.com/office/powerpoint/2010/main" val="4136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Lösungen </a:t>
            </a:r>
          </a:p>
          <a:p>
            <a:pPr marL="0" indent="0">
              <a:buNone/>
            </a:pPr>
            <a:r>
              <a:rPr lang="de-DE" b="1" dirty="0" smtClean="0"/>
              <a:t>Ansehen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dirty="0"/>
              <a:t>a</a:t>
            </a:r>
            <a:r>
              <a:rPr lang="de-DE" dirty="0" smtClean="0"/>
              <a:t>ller Lernenden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Kontrolle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Rückmeldung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Bewertung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89968" y="608997"/>
            <a:ext cx="4243505" cy="865631"/>
          </a:xfrm>
          <a:prstGeom prst="rect">
            <a:avLst/>
          </a:prstGeom>
          <a:solidFill>
            <a:srgbClr val="5B9BD5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Nachbereitung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51" y="1493679"/>
            <a:ext cx="7399210" cy="4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1) Nicht alles auf einmal im Kopf haben müssen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2) Nicht sofort mit dem Codieren anfangen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-&gt; Schrittweise vorgehen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-&gt; Standard Vorgehensweise im Software-Engineering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Didaktisches Konzept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0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 als Web-Anwendung</a:t>
            </a:r>
            <a:endParaRPr lang="de-DE" dirty="0"/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1499616" y="1882012"/>
            <a:ext cx="3011424" cy="327742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Node.js</a:t>
            </a:r>
          </a:p>
          <a:p>
            <a:pPr algn="ctr"/>
            <a:r>
              <a:rPr lang="de-DE" sz="3200" dirty="0" smtClean="0"/>
              <a:t>Logik</a:t>
            </a:r>
          </a:p>
          <a:p>
            <a:pPr algn="ctr"/>
            <a:r>
              <a:rPr lang="de-DE" sz="3200" dirty="0" smtClean="0"/>
              <a:t>Profile</a:t>
            </a:r>
          </a:p>
          <a:p>
            <a:pPr algn="ctr"/>
            <a:r>
              <a:rPr lang="de-DE" sz="3200" dirty="0" smtClean="0"/>
              <a:t>Projekte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7658766" y="5440078"/>
            <a:ext cx="353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Chrome als Browser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99616" y="5440078"/>
            <a:ext cx="353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node.js als Server</a:t>
            </a:r>
          </a:p>
        </p:txBody>
      </p:sp>
      <p:sp>
        <p:nvSpPr>
          <p:cNvPr id="11" name="Pfeil nach links und rechts 10"/>
          <p:cNvSpPr/>
          <p:nvPr/>
        </p:nvSpPr>
        <p:spPr>
          <a:xfrm>
            <a:off x="4706112" y="3389376"/>
            <a:ext cx="2828544" cy="48937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Wolke 9"/>
          <p:cNvSpPr/>
          <p:nvPr/>
        </p:nvSpPr>
        <p:spPr>
          <a:xfrm>
            <a:off x="5242560" y="3102246"/>
            <a:ext cx="1877568" cy="1085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48" y="2594233"/>
            <a:ext cx="4038600" cy="23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 als Web-Anwendung</a:t>
            </a:r>
            <a:endParaRPr lang="de-DE" dirty="0"/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1499616" y="1882012"/>
            <a:ext cx="3011424" cy="327742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Node.js</a:t>
            </a:r>
          </a:p>
          <a:p>
            <a:pPr algn="ctr"/>
            <a:r>
              <a:rPr lang="de-DE" sz="3200" dirty="0" smtClean="0"/>
              <a:t>Logik</a:t>
            </a:r>
          </a:p>
          <a:p>
            <a:pPr algn="ctr"/>
            <a:r>
              <a:rPr lang="de-DE" sz="3200" dirty="0" smtClean="0"/>
              <a:t>Profile</a:t>
            </a:r>
          </a:p>
          <a:p>
            <a:pPr algn="ctr"/>
            <a:r>
              <a:rPr lang="de-DE" sz="3200" dirty="0" smtClean="0"/>
              <a:t>Projekte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7658766" y="5440078"/>
            <a:ext cx="353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Chrome als Browser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99616" y="5440078"/>
            <a:ext cx="353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node.js als Server</a:t>
            </a:r>
          </a:p>
        </p:txBody>
      </p:sp>
      <p:sp>
        <p:nvSpPr>
          <p:cNvPr id="10" name="Wolke 9"/>
          <p:cNvSpPr/>
          <p:nvPr/>
        </p:nvSpPr>
        <p:spPr>
          <a:xfrm>
            <a:off x="5242560" y="3102246"/>
            <a:ext cx="1877568" cy="108508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426207" y="2404393"/>
            <a:ext cx="54376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node.js als Server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Nutzerdaten als normale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Anbindung an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shibboleth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Keine weitere Software nötig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Keine Datenbank nötig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einfache Administration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636000" y="2500025"/>
            <a:ext cx="355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= Browser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Zugriff über HTTP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Keine Installation</a:t>
            </a: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Überall verfügbar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Im Klassenraum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Zu Hause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48" y="2594233"/>
            <a:ext cx="4038600" cy="23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1000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12343 -0.162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8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4623 -0.2467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1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/>
      <p:bldP spid="10" grpId="0" animBg="1"/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Normalerweise: Online arbeiten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B0F0"/>
                </a:solidFill>
              </a:rPr>
              <a:t>Für die Arbeit im Bus oder im Zug:</a:t>
            </a:r>
          </a:p>
          <a:p>
            <a:r>
              <a:rPr lang="de-DE" dirty="0" smtClean="0"/>
              <a:t> Aufgabe Online öffnen</a:t>
            </a:r>
          </a:p>
          <a:p>
            <a:r>
              <a:rPr lang="de-DE" dirty="0" smtClean="0"/>
              <a:t>Offline arbeiten</a:t>
            </a:r>
          </a:p>
          <a:p>
            <a:r>
              <a:rPr lang="de-DE" dirty="0" smtClean="0"/>
              <a:t>… arbeiten … arbeiten …</a:t>
            </a:r>
          </a:p>
          <a:p>
            <a:r>
              <a:rPr lang="de-DE" dirty="0" smtClean="0"/>
              <a:t>Online gehen </a:t>
            </a:r>
          </a:p>
          <a:p>
            <a:r>
              <a:rPr lang="de-DE" dirty="0" smtClean="0"/>
              <a:t>Online weiterarbeiten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5Code – </a:t>
            </a:r>
            <a:r>
              <a:rPr lang="de-DE" dirty="0" err="1" smtClean="0"/>
              <a:t>Delfi</a:t>
            </a:r>
            <a:r>
              <a:rPr lang="de-DE" dirty="0" smtClean="0"/>
              <a:t>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Offline-Modus !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026" y="1889125"/>
            <a:ext cx="4076700" cy="14001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253984" y="2432494"/>
            <a:ext cx="2931652" cy="65129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499" y="3768222"/>
            <a:ext cx="4171950" cy="4762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084" y="3784700"/>
            <a:ext cx="4076700" cy="145732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253984" y="4383468"/>
            <a:ext cx="2931652" cy="65129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218" y="1886746"/>
            <a:ext cx="4105275" cy="4762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509" y="5575401"/>
            <a:ext cx="4105275" cy="476250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939699" y="3420146"/>
            <a:ext cx="4605865" cy="2672152"/>
            <a:chOff x="939699" y="3420146"/>
            <a:chExt cx="4605865" cy="267215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99" y="3420146"/>
              <a:ext cx="4605865" cy="2672152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323638">
              <a:off x="1437418" y="4827451"/>
              <a:ext cx="971762" cy="331821"/>
            </a:xfrm>
            <a:prstGeom prst="rect">
              <a:avLst/>
            </a:prstGeom>
          </p:spPr>
        </p:pic>
      </p:grpSp>
      <p:sp>
        <p:nvSpPr>
          <p:cNvPr id="17" name="Textfeld 16"/>
          <p:cNvSpPr txBox="1"/>
          <p:nvPr/>
        </p:nvSpPr>
        <p:spPr>
          <a:xfrm>
            <a:off x="4371474" y="5897519"/>
            <a:ext cx="2029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 smtClean="0"/>
              <a:t>Bild: bahn.de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910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1343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Einsatz von 5Code über 10 Wochen im WS 14/15 </a:t>
            </a:r>
          </a:p>
          <a:p>
            <a:pPr marL="0" indent="0">
              <a:buNone/>
            </a:pPr>
            <a:r>
              <a:rPr lang="de-DE" dirty="0" smtClean="0"/>
              <a:t>Studiengang </a:t>
            </a:r>
            <a:r>
              <a:rPr lang="de-DE" dirty="0" err="1" smtClean="0"/>
              <a:t>BSc</a:t>
            </a:r>
            <a:r>
              <a:rPr lang="de-DE" dirty="0" smtClean="0"/>
              <a:t>. Medieninformatik</a:t>
            </a:r>
          </a:p>
          <a:p>
            <a:pPr marL="0" indent="0">
              <a:buNone/>
            </a:pPr>
            <a:r>
              <a:rPr lang="de-DE" dirty="0" smtClean="0"/>
              <a:t>Praktikum Objektorientierte Programmierung 1 im 1. Semester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90 Studierende (aber abnehmende Umfrage Beteiligung) </a:t>
            </a:r>
          </a:p>
          <a:p>
            <a:r>
              <a:rPr lang="de-DE" dirty="0" smtClean="0"/>
              <a:t>Teilweise (ca. 70%) mit Vorkenntnissen aus der Schule/Ausbildung</a:t>
            </a:r>
          </a:p>
          <a:p>
            <a:r>
              <a:rPr lang="de-DE" dirty="0" smtClean="0"/>
              <a:t>Teilweise (ca. 30%) ohne jede Programmiererfahrung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- Kontext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1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8224" y="1825625"/>
            <a:ext cx="119237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Ständig: Direktes Feedback an Tutoren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3 Umfragen 			(abnehmende </a:t>
            </a:r>
            <a:r>
              <a:rPr lang="de-DE" dirty="0"/>
              <a:t>Umfrage Beteiligung)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U1: 5 </a:t>
            </a:r>
            <a:r>
              <a:rPr lang="de-DE" dirty="0"/>
              <a:t>Wochen </a:t>
            </a:r>
            <a:r>
              <a:rPr lang="de-DE" dirty="0" smtClean="0"/>
              <a:t>nach Start mit </a:t>
            </a:r>
            <a:r>
              <a:rPr lang="de-DE" dirty="0"/>
              <a:t>Kommandozeile und einfachem </a:t>
            </a:r>
            <a:r>
              <a:rPr lang="de-DE" dirty="0" smtClean="0"/>
              <a:t>Texteditor</a:t>
            </a:r>
          </a:p>
          <a:p>
            <a:pPr marL="0" indent="0">
              <a:buNone/>
            </a:pPr>
            <a:r>
              <a:rPr lang="de-DE" dirty="0" smtClean="0"/>
              <a:t>	U2: 6 </a:t>
            </a:r>
            <a:r>
              <a:rPr lang="de-DE" dirty="0"/>
              <a:t>Wochen nach U1 zu den ersten Erfahrungen mit </a:t>
            </a:r>
            <a:r>
              <a:rPr lang="de-DE" dirty="0" smtClean="0"/>
              <a:t>5Code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U3: </a:t>
            </a:r>
            <a:r>
              <a:rPr lang="de-DE" dirty="0"/>
              <a:t>5 Wochen </a:t>
            </a:r>
            <a:r>
              <a:rPr lang="de-DE" dirty="0" smtClean="0"/>
              <a:t>nach U2 zu </a:t>
            </a:r>
            <a:r>
              <a:rPr lang="de-DE" dirty="0"/>
              <a:t>abschließenden Erfahrungen mit 5Code</a:t>
            </a:r>
          </a:p>
          <a:p>
            <a:pPr marL="0" indent="0">
              <a:buNone/>
            </a:pPr>
            <a:r>
              <a:rPr lang="de-DE" dirty="0" smtClean="0"/>
              <a:t>Jeweils online mit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Surveymonkey</a:t>
            </a:r>
          </a:p>
          <a:p>
            <a:pPr marL="0" indent="0">
              <a:buNone/>
            </a:pPr>
            <a:r>
              <a:rPr lang="de-DE" dirty="0" smtClean="0"/>
              <a:t>	Attrakdiff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– Feedback und Umfragen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244072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Starke Unterschiede nach Vorkenntnissen</a:t>
            </a:r>
          </a:p>
          <a:p>
            <a:r>
              <a:rPr lang="de-DE" dirty="0" smtClean="0"/>
              <a:t>Etwas/viel Erfahrung: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-&gt; viele hätten </a:t>
            </a:r>
            <a:r>
              <a:rPr lang="de-DE" dirty="0" err="1" smtClean="0"/>
              <a:t>eclipse</a:t>
            </a:r>
            <a:r>
              <a:rPr lang="de-DE" dirty="0" smtClean="0"/>
              <a:t> o.ä. erwartet, lieber sofort codiert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-&gt; wenig Verständnis für 5 Schritte und Unterstützung dafür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-&gt; teilweise Nutzen erkannt</a:t>
            </a:r>
          </a:p>
          <a:p>
            <a:r>
              <a:rPr lang="de-DE" dirty="0" smtClean="0"/>
              <a:t>Ohne Erfahrung: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-&gt; zum großen Teil dankbar für die Unterstützung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- Ergebnisse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5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Aufgabenstellung druckbar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Einstellbare Farben für Markierungen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</a:t>
            </a:r>
            <a:r>
              <a:rPr lang="de-DE" dirty="0" err="1" smtClean="0"/>
              <a:t>Themes</a:t>
            </a:r>
            <a:r>
              <a:rPr lang="de-DE" dirty="0" smtClean="0"/>
              <a:t> für Code-Ansicht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Offline-Modus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Code auch für Web-Programmierung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smtClean="0"/>
              <a:t>Mandantenfähigkeit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-&gt; in der aktuellen Version nun verfügbar</a:t>
            </a: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- Verbesserungen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7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219688" cy="435133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Feedback aus Semestern und Testern </a:t>
            </a:r>
          </a:p>
          <a:p>
            <a:r>
              <a:rPr lang="de-DE" dirty="0" smtClean="0"/>
              <a:t>Bewertung von Lösungen in Notizen</a:t>
            </a:r>
          </a:p>
          <a:p>
            <a:pPr lvl="1"/>
            <a:r>
              <a:rPr lang="de-DE" dirty="0" smtClean="0"/>
              <a:t>Hierarchische Checkliste</a:t>
            </a:r>
          </a:p>
          <a:p>
            <a:pPr lvl="1"/>
            <a:r>
              <a:rPr lang="de-DE" dirty="0" smtClean="0"/>
              <a:t>Nur von Betreuern änderbar</a:t>
            </a:r>
          </a:p>
          <a:p>
            <a:pPr lvl="1"/>
            <a:r>
              <a:rPr lang="de-DE" dirty="0" smtClean="0"/>
              <a:t>Export von Bewertungen, z.B. in LMS</a:t>
            </a:r>
          </a:p>
          <a:p>
            <a:r>
              <a:rPr lang="de-DE" dirty="0" smtClean="0"/>
              <a:t>Einbindung von </a:t>
            </a:r>
            <a:r>
              <a:rPr lang="de-DE" dirty="0" err="1" smtClean="0"/>
              <a:t>CodeCheck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Online-Rückmeldung zu Inhalt, Stil und Ergebnissen von Code</a:t>
            </a:r>
          </a:p>
          <a:p>
            <a:pPr lvl="1"/>
            <a:r>
              <a:rPr lang="de-DE" dirty="0" smtClean="0"/>
              <a:t>Entlastung der Betreuer</a:t>
            </a:r>
          </a:p>
          <a:p>
            <a:r>
              <a:rPr lang="de-DE" dirty="0" smtClean="0"/>
              <a:t>Graphische Notizen</a:t>
            </a:r>
          </a:p>
          <a:p>
            <a:pPr lvl="1"/>
            <a:r>
              <a:rPr lang="de-DE" dirty="0" err="1" smtClean="0"/>
              <a:t>Freihand</a:t>
            </a:r>
            <a:endParaRPr lang="de-DE" dirty="0" smtClean="0"/>
          </a:p>
          <a:p>
            <a:pPr lvl="1"/>
            <a:r>
              <a:rPr lang="de-DE" dirty="0" smtClean="0"/>
              <a:t>UML</a:t>
            </a:r>
          </a:p>
          <a:p>
            <a:r>
              <a:rPr lang="de-DE" dirty="0" smtClean="0"/>
              <a:t>Andere Ziel/Code-Formen, auch für andere Fächer (Deutsch, Erdkunde, …)</a:t>
            </a:r>
          </a:p>
          <a:p>
            <a:pPr lvl="1"/>
            <a:r>
              <a:rPr lang="de-DE" dirty="0" smtClean="0"/>
              <a:t>5 Schritte LVÜAC sind allgemeine Vorgehensweise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2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Didaktisches Konzept – SW-Engineering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38200" y="1833469"/>
            <a:ext cx="10515601" cy="4328367"/>
            <a:chOff x="838199" y="1320456"/>
            <a:chExt cx="10515601" cy="4328367"/>
          </a:xfrm>
        </p:grpSpPr>
        <p:sp>
          <p:nvSpPr>
            <p:cNvPr id="2" name="Abgerundetes Rechteck 1"/>
            <p:cNvSpPr/>
            <p:nvPr/>
          </p:nvSpPr>
          <p:spPr>
            <a:xfrm>
              <a:off x="838199" y="1320456"/>
              <a:ext cx="6414435" cy="1330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 smtClean="0"/>
                <a:t>Analyse</a:t>
              </a:r>
              <a:endParaRPr lang="de-DE" dirty="0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3610706" y="2808588"/>
              <a:ext cx="6623539" cy="1330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 smtClean="0"/>
                <a:t>Design</a:t>
              </a:r>
              <a:endParaRPr lang="de-DE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5744307" y="4318787"/>
              <a:ext cx="5609493" cy="1330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 smtClean="0"/>
                <a:t>Implementierung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502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Weniger Hürden beim „Programmieren lernen“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Durch:  Weniger kognitive Belastung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sz="3200" dirty="0" smtClean="0">
                <a:solidFill>
                  <a:srgbClr val="00B0F0"/>
                </a:solidFill>
              </a:rPr>
              <a:t>Durch: Didaktisches Konzept: 5 Schritte LVÜAC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70C0"/>
                </a:solidFill>
              </a:rPr>
              <a:t>	</a:t>
            </a:r>
            <a:endParaRPr lang="de-DE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70C0"/>
                </a:solidFill>
              </a:rPr>
              <a:t>	</a:t>
            </a:r>
            <a:r>
              <a:rPr lang="de-DE" sz="3200" dirty="0" smtClean="0">
                <a:solidFill>
                  <a:srgbClr val="0070C0"/>
                </a:solidFill>
              </a:rPr>
              <a:t>	</a:t>
            </a:r>
            <a:r>
              <a:rPr lang="de-DE" sz="3200" dirty="0" smtClean="0">
                <a:solidFill>
                  <a:srgbClr val="00B0F0"/>
                </a:solidFill>
              </a:rPr>
              <a:t>Durch: Unterstützung durch IDE in allen 5 Schritten</a:t>
            </a:r>
            <a:endParaRPr lang="de-DE" sz="3200" dirty="0">
              <a:solidFill>
                <a:srgbClr val="00B0F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Zusammenfassung - Ziele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893" cy="1325563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Lösung: Didaktisches Konzept – 5 Schritte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>
            <a:off x="838200" y="1825625"/>
            <a:ext cx="2521528" cy="13300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L</a:t>
            </a:r>
            <a:r>
              <a:rPr lang="de-DE" sz="5400" dirty="0" smtClean="0"/>
              <a:t>esen</a:t>
            </a:r>
            <a:endParaRPr lang="de-DE" dirty="0"/>
          </a:p>
        </p:txBody>
      </p:sp>
      <p:sp>
        <p:nvSpPr>
          <p:cNvPr id="9" name="Eingekerbter Richtungspfeil 8"/>
          <p:cNvSpPr/>
          <p:nvPr/>
        </p:nvSpPr>
        <p:spPr>
          <a:xfrm>
            <a:off x="2834634" y="1824549"/>
            <a:ext cx="4541526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V</a:t>
            </a:r>
            <a:r>
              <a:rPr lang="de-DE" sz="5400" dirty="0" smtClean="0">
                <a:solidFill>
                  <a:schemeClr val="bg1"/>
                </a:solidFill>
              </a:rPr>
              <a:t>erstehen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4974404" y="3353022"/>
            <a:ext cx="5376604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A</a:t>
            </a:r>
            <a:r>
              <a:rPr lang="de-DE" sz="5400" dirty="0" smtClean="0">
                <a:solidFill>
                  <a:schemeClr val="bg1"/>
                </a:solidFill>
              </a:rPr>
              <a:t>ufschreiben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2" name="Eingekerbter Richtungspfeil 11"/>
          <p:cNvSpPr/>
          <p:nvPr/>
        </p:nvSpPr>
        <p:spPr>
          <a:xfrm>
            <a:off x="7778496" y="4816125"/>
            <a:ext cx="4155597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C</a:t>
            </a:r>
            <a:r>
              <a:rPr lang="de-DE" sz="5400" dirty="0" smtClean="0">
                <a:solidFill>
                  <a:schemeClr val="bg1"/>
                </a:solidFill>
              </a:rPr>
              <a:t>odieren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73769" y="3353022"/>
            <a:ext cx="4625110" cy="133003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chemeClr val="bg1"/>
                </a:solidFill>
              </a:rPr>
              <a:t>Ü</a:t>
            </a:r>
            <a:r>
              <a:rPr lang="de-DE" sz="5400" dirty="0" smtClean="0">
                <a:solidFill>
                  <a:schemeClr val="bg1"/>
                </a:solidFill>
              </a:rPr>
              <a:t>berlegen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6" y="2340957"/>
            <a:ext cx="8508054" cy="37249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Für </a:t>
            </a:r>
            <a:r>
              <a:rPr lang="de-DE" b="1" dirty="0" smtClean="0"/>
              <a:t>Lernende</a:t>
            </a:r>
            <a:r>
              <a:rPr lang="de-DE" dirty="0" smtClean="0"/>
              <a:t>: 	Unterstützung durch vollen Kontext beim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00B0F0"/>
                </a:solidFill>
              </a:rPr>
              <a:t> Lesen, Verstehen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00B0F0"/>
                </a:solidFill>
              </a:rPr>
              <a:t> Überlegen, Aufschreiben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00B0F0"/>
                </a:solidFill>
              </a:rPr>
              <a:t> Codieren</a:t>
            </a:r>
          </a:p>
          <a:p>
            <a:pPr marL="0" indent="0">
              <a:buNone/>
            </a:pPr>
            <a:r>
              <a:rPr lang="de-DE" dirty="0" smtClean="0"/>
              <a:t>Für </a:t>
            </a:r>
            <a:r>
              <a:rPr lang="de-DE" b="1" dirty="0" smtClean="0"/>
              <a:t>Lehrende</a:t>
            </a:r>
            <a:r>
              <a:rPr lang="de-DE" dirty="0" smtClean="0"/>
              <a:t>: 	Zusätzliche Funktionalität zur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00B0F0"/>
                </a:solidFill>
              </a:rPr>
              <a:t> Vorbereitung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00B0F0"/>
                </a:solidFill>
              </a:rPr>
              <a:t> Administration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>
                <a:solidFill>
                  <a:srgbClr val="00B0F0"/>
                </a:solidFill>
              </a:rPr>
              <a:t> Nachbereitung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5848" cy="1325563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Lösung: 5Code – als IDE für alle 5 Schritte</a:t>
            </a:r>
            <a:endParaRPr lang="de-DE" dirty="0">
              <a:solidFill>
                <a:srgbClr val="00B0F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513" y="1709738"/>
            <a:ext cx="6881568" cy="4515351"/>
          </a:xfrm>
          <a:prstGeom prst="rect">
            <a:avLst/>
          </a:prstGeom>
        </p:spPr>
      </p:pic>
      <p:sp>
        <p:nvSpPr>
          <p:cNvPr id="10" name="Inhaltsplatzhalter 1"/>
          <p:cNvSpPr txBox="1">
            <a:spLocks/>
          </p:cNvSpPr>
          <p:nvPr/>
        </p:nvSpPr>
        <p:spPr>
          <a:xfrm>
            <a:off x="832104" y="1819529"/>
            <a:ext cx="10515600" cy="27524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Für </a:t>
            </a:r>
            <a:r>
              <a:rPr lang="de-DE" b="1" dirty="0" smtClean="0"/>
              <a:t>Lernende</a:t>
            </a:r>
            <a:r>
              <a:rPr lang="de-DE" dirty="0" smtClean="0"/>
              <a:t>: 	</a:t>
            </a: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 	</a:t>
            </a: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838200" y="1816615"/>
            <a:ext cx="10515600" cy="27524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Für </a:t>
            </a:r>
            <a:r>
              <a:rPr lang="de-DE" b="1" dirty="0" smtClean="0"/>
              <a:t>Lernende</a:t>
            </a:r>
            <a:r>
              <a:rPr lang="de-DE" dirty="0" smtClean="0"/>
              <a:t>: 	</a:t>
            </a: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Für </a:t>
            </a:r>
            <a:r>
              <a:rPr lang="de-DE" b="1" dirty="0" smtClean="0"/>
              <a:t>Lehrende</a:t>
            </a:r>
            <a:r>
              <a:rPr lang="de-DE" dirty="0" smtClean="0"/>
              <a:t>: 	</a:t>
            </a: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endParaRPr lang="de-D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30378 -0.137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1836 0.255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9" y="4411919"/>
            <a:ext cx="6474505" cy="150901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7523480" y="2071528"/>
            <a:ext cx="4497832" cy="3923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www.5Code.de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i="1" dirty="0" smtClean="0"/>
              <a:t>Demo-Account verfügbar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Markus </a:t>
            </a:r>
            <a:r>
              <a:rPr lang="de-DE" dirty="0"/>
              <a:t>Dahm</a:t>
            </a:r>
          </a:p>
          <a:p>
            <a:pPr marL="0" indent="0">
              <a:buNone/>
            </a:pPr>
            <a:r>
              <a:rPr lang="de-DE" dirty="0"/>
              <a:t>Frano Barnjak</a:t>
            </a:r>
          </a:p>
          <a:p>
            <a:pPr marL="0" indent="0">
              <a:buNone/>
            </a:pPr>
            <a:r>
              <a:rPr lang="de-DE" dirty="0"/>
              <a:t>Moritz Heilemann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268224" y="5994560"/>
            <a:ext cx="11399520" cy="1003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5" y="1791628"/>
            <a:ext cx="4084957" cy="11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Für Anfänger noch zu komplex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Neue, abstrakte Begriffe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Noch mehr zu lernen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Besser geeignet:</a:t>
            </a: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Einfachere Formulierungen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Kleinteiliger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Operationaler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5Code – Delfi 2015 – Dahm, Barnjak, Heilemann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937-F2ED-4F9A-A2BC-934C7AF6489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2106" cy="1325563"/>
          </a:xfrm>
        </p:spPr>
        <p:txBody>
          <a:bodyPr/>
          <a:lstStyle/>
          <a:p>
            <a:r>
              <a:rPr lang="de-DE" dirty="0" smtClean="0"/>
              <a:t>Didaktisches Konzept – Einfacher machen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1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2176</Words>
  <Application>Microsoft Office PowerPoint</Application>
  <PresentationFormat>Breitbild</PresentationFormat>
  <Paragraphs>885</Paragraphs>
  <Slides>83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  Eine integrierte Entwicklungsumgebung für Programmier­anfänger </vt:lpstr>
      <vt:lpstr>Agenda</vt:lpstr>
      <vt:lpstr>Situation</vt:lpstr>
      <vt:lpstr>Typisches Problem</vt:lpstr>
      <vt:lpstr>Hohe Kognitive Belastungen für Anfänger </vt:lpstr>
      <vt:lpstr>Ziele     für eine verbesserte Situation</vt:lpstr>
      <vt:lpstr>Didaktisches Konzept</vt:lpstr>
      <vt:lpstr>Didaktisches Konzept – SW-Engineering</vt:lpstr>
      <vt:lpstr>Didaktisches Konzept – Einfacher machen</vt:lpstr>
      <vt:lpstr>Didaktisches Konzept –  5 Schritte</vt:lpstr>
      <vt:lpstr>Didaktisches Konzept</vt:lpstr>
      <vt:lpstr>Problem: Programmieren == Coden ?</vt:lpstr>
      <vt:lpstr>Programmieren &gt;&gt; Coden !</vt:lpstr>
      <vt:lpstr>Bestehende IDE – Angebote ?</vt:lpstr>
      <vt:lpstr>Für Profis</vt:lpstr>
      <vt:lpstr>Für Profis</vt:lpstr>
      <vt:lpstr>Für Anfänger - Scratch</vt:lpstr>
      <vt:lpstr>Für Anfänger - Kara</vt:lpstr>
      <vt:lpstr>Für Anfänger - Greenfoot</vt:lpstr>
      <vt:lpstr>Für Anfänger - Gemeinsamkeiten</vt:lpstr>
      <vt:lpstr>Bestehende Angebote - Fazit</vt:lpstr>
      <vt:lpstr>Bestehende Angebote - Fazit</vt:lpstr>
      <vt:lpstr>Kontext wird zerrissen: 5 Schritte - 3Tools</vt:lpstr>
      <vt:lpstr>Probleme bei IDEs - Zusammenfassung</vt:lpstr>
      <vt:lpstr>Lösung: Eine IDE mit komplettem Kontext </vt:lpstr>
      <vt:lpstr>5 Schritte - Anordnen</vt:lpstr>
      <vt:lpstr>5 Schritte – Anordnen in Fenstern</vt:lpstr>
      <vt:lpstr>5Code – IDE mit komplettem Kontext</vt:lpstr>
      <vt:lpstr>5Code – IDE mit komplettem Kontext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 </vt:lpstr>
      <vt:lpstr> 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Funktionen für Lehrende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Implementierung</vt:lpstr>
      <vt:lpstr>Implementierung als Web-Anwendung</vt:lpstr>
      <vt:lpstr>Implementierung als Web-Anwendung</vt:lpstr>
      <vt:lpstr>Offline-Modus !</vt:lpstr>
      <vt:lpstr>Evaluation</vt:lpstr>
      <vt:lpstr>Evaluation - Kontext</vt:lpstr>
      <vt:lpstr>Evaluation – Feedback und Umfragen </vt:lpstr>
      <vt:lpstr>Evaluation - Ergebnisse</vt:lpstr>
      <vt:lpstr>Evaluation - Verbesserungen</vt:lpstr>
      <vt:lpstr>Ausblick</vt:lpstr>
      <vt:lpstr>Zusammenfassung - Ziele</vt:lpstr>
      <vt:lpstr>Lösung: Didaktisches Konzept – 5 Schritte</vt:lpstr>
      <vt:lpstr>Lösung: 5Code – als IDE für alle 5 Schritte</vt:lpstr>
      <vt:lpstr>Vielen Dank</vt:lpstr>
    </vt:vector>
  </TitlesOfParts>
  <Company>FHD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5Code - Eine integrierte Entwicklungsumgebung für Programmier­anfänger</dc:title>
  <dc:creator>markus dahm</dc:creator>
  <cp:lastModifiedBy>markus dahm</cp:lastModifiedBy>
  <cp:revision>178</cp:revision>
  <dcterms:created xsi:type="dcterms:W3CDTF">2015-08-07T07:48:19Z</dcterms:created>
  <dcterms:modified xsi:type="dcterms:W3CDTF">2015-09-14T11:27:56Z</dcterms:modified>
</cp:coreProperties>
</file>